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7" r:id="rId2"/>
    <p:sldId id="256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700"/>
    <a:srgbClr val="0033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0995" autoAdjust="0"/>
  </p:normalViewPr>
  <p:slideViewPr>
    <p:cSldViewPr snapToGrid="0" snapToObjects="1">
      <p:cViewPr varScale="1">
        <p:scale>
          <a:sx n="114" d="100"/>
          <a:sy n="114" d="100"/>
        </p:scale>
        <p:origin x="300" y="-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6EAD6-D7BA-0C4A-85FF-3C6F7E2BF392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CDE86-E6C0-4B40-9E10-A155FAE5B4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9251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CDE86-E6C0-4B40-9E10-A155FAE5B404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805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CDE86-E6C0-4B40-9E10-A155FAE5B40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7318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CDE86-E6C0-4B40-9E10-A155FAE5B40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7556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CDE86-E6C0-4B40-9E10-A155FAE5B40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2207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CDE86-E6C0-4B40-9E10-A155FAE5B40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9848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CDE86-E6C0-4B40-9E10-A155FAE5B40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1579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CDE86-E6C0-4B40-9E10-A155FAE5B40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5015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372A-7324-6148-91D3-80F7A5DE330E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53E8-B7E9-1C4B-B66F-BAE4BAD071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318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372A-7324-6148-91D3-80F7A5DE330E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53E8-B7E9-1C4B-B66F-BAE4BAD071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909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372A-7324-6148-91D3-80F7A5DE330E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53E8-B7E9-1C4B-B66F-BAE4BAD071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2959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372A-7324-6148-91D3-80F7A5DE330E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53E8-B7E9-1C4B-B66F-BAE4BAD071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47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372A-7324-6148-91D3-80F7A5DE330E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53E8-B7E9-1C4B-B66F-BAE4BAD071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409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372A-7324-6148-91D3-80F7A5DE330E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53E8-B7E9-1C4B-B66F-BAE4BAD071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80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372A-7324-6148-91D3-80F7A5DE330E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53E8-B7E9-1C4B-B66F-BAE4BAD071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560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372A-7324-6148-91D3-80F7A5DE330E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53E8-B7E9-1C4B-B66F-BAE4BAD071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0767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372A-7324-6148-91D3-80F7A5DE330E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53E8-B7E9-1C4B-B66F-BAE4BAD071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9671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372A-7324-6148-91D3-80F7A5DE330E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53E8-B7E9-1C4B-B66F-BAE4BAD071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0434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372A-7324-6148-91D3-80F7A5DE330E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C53E8-B7E9-1C4B-B66F-BAE4BAD071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4925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E372A-7324-6148-91D3-80F7A5DE330E}" type="datetimeFigureOut">
              <a:rPr lang="it-IT" smtClean="0"/>
              <a:t>08/05/2018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C53E8-B7E9-1C4B-B66F-BAE4BAD071D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567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.pn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0" y="6441896"/>
            <a:ext cx="12192000" cy="416103"/>
          </a:xfrm>
          <a:prstGeom prst="rect">
            <a:avLst/>
          </a:prstGeom>
          <a:gradFill flip="none" rotWithShape="1">
            <a:gsLst>
              <a:gs pos="25000">
                <a:srgbClr val="EBB700">
                  <a:tint val="66000"/>
                  <a:satMod val="160000"/>
                </a:srgbClr>
              </a:gs>
              <a:gs pos="61000">
                <a:srgbClr val="EBB700">
                  <a:tint val="44500"/>
                  <a:satMod val="160000"/>
                </a:srgbClr>
              </a:gs>
              <a:gs pos="100000">
                <a:srgbClr val="EBB700">
                  <a:tint val="23500"/>
                  <a:satMod val="160000"/>
                  <a:lumMod val="0"/>
                  <a:lumOff val="100000"/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1107988" y="145683"/>
            <a:ext cx="108396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LIONS CLUBS INTERNATIONAL MD 108 ITALY</a:t>
            </a:r>
          </a:p>
          <a:p>
            <a:r>
              <a:rPr lang="it-IT" sz="2000" b="1" dirty="0" smtClean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66° Congresso Nazionale Lions BARI 25 </a:t>
            </a:r>
            <a:r>
              <a:rPr lang="mr-IN" sz="2000" b="1" dirty="0" smtClean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it-IT" sz="2000" b="1" dirty="0" smtClean="0">
                <a:solidFill>
                  <a:srgbClr val="00338D"/>
                </a:solidFill>
                <a:latin typeface="Helvetica Neue" charset="0"/>
                <a:ea typeface="Helvetica Neue" charset="0"/>
                <a:cs typeface="Helvetica Neue" charset="0"/>
              </a:rPr>
              <a:t> 27 Maggio 2018</a:t>
            </a:r>
            <a:endParaRPr lang="it-IT" sz="2000" b="1" dirty="0">
              <a:solidFill>
                <a:srgbClr val="00338D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1" name="Titolo 1"/>
          <p:cNvSpPr>
            <a:spLocks noGrp="1"/>
          </p:cNvSpPr>
          <p:nvPr>
            <p:ph type="ctrTitle"/>
          </p:nvPr>
        </p:nvSpPr>
        <p:spPr>
          <a:xfrm>
            <a:off x="305568" y="1558609"/>
            <a:ext cx="9261751" cy="1144468"/>
          </a:xfrm>
        </p:spPr>
        <p:txBody>
          <a:bodyPr>
            <a:normAutofit fontScale="90000"/>
          </a:bodyPr>
          <a:lstStyle/>
          <a:p>
            <a:pPr algn="l"/>
            <a:r>
              <a:rPr lang="it-IT" sz="3100" dirty="0" smtClean="0">
                <a:latin typeface="Helvetica Neue Light" charset="0"/>
                <a:ea typeface="Helvetica Neue Light" charset="0"/>
                <a:cs typeface="Helvetica Neue Light" charset="0"/>
              </a:rPr>
              <a:t>“ </a:t>
            </a:r>
            <a:r>
              <a:rPr lang="it-IT" sz="3600" dirty="0" smtClean="0">
                <a:latin typeface="Helvetica Neue Light" charset="0"/>
                <a:ea typeface="Helvetica Neue Light" charset="0"/>
                <a:cs typeface="Helvetica Neue Light" charset="0"/>
              </a:rPr>
              <a:t>L’ </a:t>
            </a:r>
            <a:r>
              <a:rPr lang="it-IT" sz="3600" dirty="0">
                <a:latin typeface="Helvetica Neue Light" charset="0"/>
                <a:ea typeface="Helvetica Neue Light" charset="0"/>
                <a:cs typeface="Helvetica Neue Light" charset="0"/>
              </a:rPr>
              <a:t>azione dei Lions per la promozione della donazione di Midollo osseo e delle cellule staminali emopoietiche</a:t>
            </a:r>
            <a:r>
              <a:rPr lang="it-IT" sz="3600" dirty="0" smtClean="0">
                <a:latin typeface="Helvetica Neue Light" charset="0"/>
                <a:ea typeface="Helvetica Neue Light" charset="0"/>
                <a:cs typeface="Helvetica Neue Light" charset="0"/>
              </a:rPr>
              <a:t>”.</a:t>
            </a:r>
            <a:endParaRPr lang="it-IT" sz="67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3" name="Sottotitolo 2"/>
          <p:cNvSpPr>
            <a:spLocks noGrp="1"/>
          </p:cNvSpPr>
          <p:nvPr>
            <p:ph type="subTitle" idx="1"/>
          </p:nvPr>
        </p:nvSpPr>
        <p:spPr>
          <a:xfrm>
            <a:off x="1158785" y="2893194"/>
            <a:ext cx="6613612" cy="1100128"/>
          </a:xfrm>
        </p:spPr>
        <p:txBody>
          <a:bodyPr>
            <a:normAutofit fontScale="92500" lnSpcReduction="20000"/>
          </a:bodyPr>
          <a:lstStyle/>
          <a:p>
            <a:pPr algn="l"/>
            <a:endParaRPr lang="it-IT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l"/>
            <a:r>
              <a:rPr lang="it-IT" dirty="0" smtClean="0">
                <a:latin typeface="Helvetica Neue Light" charset="0"/>
                <a:ea typeface="Helvetica Neue Light" charset="0"/>
                <a:cs typeface="Helvetica Neue Light" charset="0"/>
              </a:rPr>
              <a:t>Relatore</a:t>
            </a:r>
          </a:p>
          <a:p>
            <a:pPr algn="l"/>
            <a:r>
              <a:rPr lang="it-IT" dirty="0" smtClean="0">
                <a:latin typeface="Helvetica Neue Light" charset="0"/>
                <a:ea typeface="Helvetica Neue Light" charset="0"/>
                <a:cs typeface="Helvetica Neue Light" charset="0"/>
              </a:rPr>
              <a:t>Giovanni Cardinale</a:t>
            </a:r>
            <a:endParaRPr lang="it-IT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88" y="179586"/>
            <a:ext cx="880857" cy="830997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26" y="3927102"/>
            <a:ext cx="3280168" cy="264885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97929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6441896"/>
            <a:ext cx="12192000" cy="416103"/>
          </a:xfrm>
          <a:prstGeom prst="rect">
            <a:avLst/>
          </a:prstGeom>
          <a:gradFill flip="none" rotWithShape="1">
            <a:gsLst>
              <a:gs pos="25000">
                <a:srgbClr val="EBB700">
                  <a:tint val="66000"/>
                  <a:satMod val="160000"/>
                </a:srgbClr>
              </a:gs>
              <a:gs pos="61000">
                <a:srgbClr val="EBB700">
                  <a:tint val="44500"/>
                  <a:satMod val="160000"/>
                </a:srgbClr>
              </a:gs>
              <a:gs pos="100000">
                <a:srgbClr val="EBB700">
                  <a:tint val="23500"/>
                  <a:satMod val="160000"/>
                  <a:lumMod val="0"/>
                  <a:lumOff val="10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0033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62" y="44537"/>
            <a:ext cx="1279612" cy="1033287"/>
          </a:xfrm>
          <a:prstGeom prst="rect">
            <a:avLst/>
          </a:prstGeom>
          <a:effectLst>
            <a:glow rad="50800">
              <a:schemeClr val="bg1">
                <a:alpha val="99000"/>
              </a:schemeClr>
            </a:glow>
          </a:effectLst>
        </p:spPr>
      </p:pic>
      <p:sp>
        <p:nvSpPr>
          <p:cNvPr id="8" name="CasellaDiTesto 7"/>
          <p:cNvSpPr txBox="1"/>
          <p:nvPr/>
        </p:nvSpPr>
        <p:spPr>
          <a:xfrm>
            <a:off x="1524000" y="14568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LIONS CLUBS INTERNATIONAL MD 108 ITALY</a:t>
            </a:r>
          </a:p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66° Congresso Nazionale Lions - BARI 25 </a:t>
            </a:r>
            <a:r>
              <a:rPr lang="mr-IN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27 Maggio 2018</a:t>
            </a:r>
            <a:endParaRPr lang="it-IT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057" y="1425766"/>
            <a:ext cx="1745343" cy="5257059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868" y="1425765"/>
            <a:ext cx="1745343" cy="5257059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" y="145683"/>
            <a:ext cx="880857" cy="830997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6607305" y="1180640"/>
            <a:ext cx="4332596" cy="646331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EBB700"/>
                </a:solidFill>
              </a:rPr>
              <a:t>La popolazione target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014" y="2300986"/>
            <a:ext cx="6110849" cy="6858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2863" y="3428999"/>
            <a:ext cx="574913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0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6441896"/>
            <a:ext cx="12192000" cy="416103"/>
          </a:xfrm>
          <a:prstGeom prst="rect">
            <a:avLst/>
          </a:prstGeom>
          <a:gradFill flip="none" rotWithShape="1">
            <a:gsLst>
              <a:gs pos="25000">
                <a:srgbClr val="EBB700">
                  <a:tint val="66000"/>
                  <a:satMod val="160000"/>
                </a:srgbClr>
              </a:gs>
              <a:gs pos="61000">
                <a:srgbClr val="EBB700">
                  <a:tint val="44500"/>
                  <a:satMod val="160000"/>
                </a:srgbClr>
              </a:gs>
              <a:gs pos="100000">
                <a:srgbClr val="EBB700">
                  <a:tint val="23500"/>
                  <a:satMod val="160000"/>
                  <a:lumMod val="0"/>
                  <a:lumOff val="10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0033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62" y="44537"/>
            <a:ext cx="1279612" cy="1033287"/>
          </a:xfrm>
          <a:prstGeom prst="rect">
            <a:avLst/>
          </a:prstGeom>
          <a:effectLst>
            <a:glow rad="50800">
              <a:schemeClr val="bg1">
                <a:alpha val="99000"/>
              </a:schemeClr>
            </a:glow>
          </a:effectLst>
        </p:spPr>
      </p:pic>
      <p:sp>
        <p:nvSpPr>
          <p:cNvPr id="8" name="CasellaDiTesto 7"/>
          <p:cNvSpPr txBox="1"/>
          <p:nvPr/>
        </p:nvSpPr>
        <p:spPr>
          <a:xfrm>
            <a:off x="1524000" y="14568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LIONS CLUBS INTERNATIONAL MD 108 ITALY</a:t>
            </a:r>
          </a:p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66° Congresso Nazionale Lions - BARI 25 </a:t>
            </a:r>
            <a:r>
              <a:rPr lang="mr-IN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27 Maggio 2018</a:t>
            </a:r>
            <a:endParaRPr lang="it-IT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057" y="1425766"/>
            <a:ext cx="1745343" cy="5257059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868" y="1425765"/>
            <a:ext cx="1745343" cy="5257059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" y="145683"/>
            <a:ext cx="880857" cy="83099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435913" y="1205807"/>
            <a:ext cx="8381910" cy="52322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it-IT" sz="2800" dirty="0" smtClean="0">
                <a:solidFill>
                  <a:srgbClr val="00338D"/>
                </a:solidFill>
              </a:rPr>
              <a:t>Cronoprogramma </a:t>
            </a:r>
            <a:r>
              <a:rPr lang="it-IT" sz="2800" dirty="0">
                <a:solidFill>
                  <a:srgbClr val="00338D"/>
                </a:solidFill>
              </a:rPr>
              <a:t>fase 1 </a:t>
            </a:r>
            <a:r>
              <a:rPr lang="it-IT" sz="2800" dirty="0" smtClean="0">
                <a:solidFill>
                  <a:srgbClr val="00338D"/>
                </a:solidFill>
              </a:rPr>
              <a:t>(Luglio </a:t>
            </a:r>
            <a:r>
              <a:rPr lang="it-IT" sz="2800" dirty="0">
                <a:solidFill>
                  <a:srgbClr val="00338D"/>
                </a:solidFill>
              </a:rPr>
              <a:t>2018 – Novembre </a:t>
            </a:r>
            <a:r>
              <a:rPr lang="it-IT" sz="2800" dirty="0" smtClean="0">
                <a:solidFill>
                  <a:srgbClr val="00338D"/>
                </a:solidFill>
              </a:rPr>
              <a:t>2018)</a:t>
            </a:r>
            <a:endParaRPr lang="it-IT" sz="2800" dirty="0">
              <a:solidFill>
                <a:srgbClr val="00338D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961" y="1729027"/>
            <a:ext cx="2658086" cy="2904342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3232558" y="2141100"/>
            <a:ext cx="7620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acquisizione del know-how da parte dei Club </a:t>
            </a:r>
            <a:r>
              <a:rPr lang="it-IT" sz="2400" dirty="0" smtClean="0"/>
              <a:t>e </a:t>
            </a:r>
            <a:r>
              <a:rPr lang="it-IT" sz="2400" dirty="0"/>
              <a:t>contatti con ADMO nazionale e con le sezioni Regionali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575" y="3433173"/>
            <a:ext cx="2658086" cy="2993395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3273661" y="3999344"/>
            <a:ext cx="5376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/>
              <a:t>predisposizione del materiale informativo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763" y="5094445"/>
            <a:ext cx="2658086" cy="3249450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3358393" y="5312142"/>
            <a:ext cx="7840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riunioni di lavoro e definizione del programma operativo con scuole, università, caserme, medici specialistici, associazioni</a:t>
            </a:r>
          </a:p>
        </p:txBody>
      </p:sp>
    </p:spTree>
    <p:extLst>
      <p:ext uri="{BB962C8B-B14F-4D97-AF65-F5344CB8AC3E}">
        <p14:creationId xmlns:p14="http://schemas.microsoft.com/office/powerpoint/2010/main" val="417380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6441896"/>
            <a:ext cx="12192000" cy="416103"/>
          </a:xfrm>
          <a:prstGeom prst="rect">
            <a:avLst/>
          </a:prstGeom>
          <a:gradFill flip="none" rotWithShape="1">
            <a:gsLst>
              <a:gs pos="25000">
                <a:srgbClr val="EBB700">
                  <a:tint val="66000"/>
                  <a:satMod val="160000"/>
                </a:srgbClr>
              </a:gs>
              <a:gs pos="61000">
                <a:srgbClr val="EBB700">
                  <a:tint val="44500"/>
                  <a:satMod val="160000"/>
                </a:srgbClr>
              </a:gs>
              <a:gs pos="100000">
                <a:srgbClr val="EBB700">
                  <a:tint val="23500"/>
                  <a:satMod val="160000"/>
                  <a:lumMod val="0"/>
                  <a:lumOff val="10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0033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62" y="44537"/>
            <a:ext cx="1279612" cy="1033287"/>
          </a:xfrm>
          <a:prstGeom prst="rect">
            <a:avLst/>
          </a:prstGeom>
          <a:effectLst>
            <a:glow rad="50800">
              <a:schemeClr val="bg1">
                <a:alpha val="99000"/>
              </a:schemeClr>
            </a:glow>
          </a:effectLst>
        </p:spPr>
      </p:pic>
      <p:sp>
        <p:nvSpPr>
          <p:cNvPr id="8" name="CasellaDiTesto 7"/>
          <p:cNvSpPr txBox="1"/>
          <p:nvPr/>
        </p:nvSpPr>
        <p:spPr>
          <a:xfrm>
            <a:off x="1524000" y="14568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LIONS CLUBS INTERNATIONAL MD 108 ITALY</a:t>
            </a:r>
          </a:p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66° Congresso Nazionale Lions - BARI 25 </a:t>
            </a:r>
            <a:r>
              <a:rPr lang="mr-IN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27 Maggio 2018</a:t>
            </a:r>
            <a:endParaRPr lang="it-IT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057" y="1425766"/>
            <a:ext cx="1745343" cy="5257059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868" y="1425765"/>
            <a:ext cx="1745343" cy="5257059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" y="145683"/>
            <a:ext cx="880857" cy="83099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3088543" y="1222585"/>
            <a:ext cx="8569910" cy="52322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it-IT" sz="2800" dirty="0" smtClean="0">
                <a:solidFill>
                  <a:srgbClr val="00338D"/>
                </a:solidFill>
              </a:rPr>
              <a:t>Cronoprogramma </a:t>
            </a:r>
            <a:r>
              <a:rPr lang="it-IT" sz="2800" dirty="0">
                <a:solidFill>
                  <a:srgbClr val="00338D"/>
                </a:solidFill>
              </a:rPr>
              <a:t>fase </a:t>
            </a:r>
            <a:r>
              <a:rPr lang="it-IT" sz="2800" dirty="0" smtClean="0">
                <a:solidFill>
                  <a:srgbClr val="00338D"/>
                </a:solidFill>
              </a:rPr>
              <a:t>2 (</a:t>
            </a:r>
            <a:r>
              <a:rPr lang="it-IT" sz="2800" dirty="0">
                <a:solidFill>
                  <a:srgbClr val="00338D"/>
                </a:solidFill>
              </a:rPr>
              <a:t> </a:t>
            </a:r>
            <a:r>
              <a:rPr lang="it-IT" sz="2800" dirty="0" smtClean="0">
                <a:solidFill>
                  <a:srgbClr val="00338D"/>
                </a:solidFill>
              </a:rPr>
              <a:t>Dicembre </a:t>
            </a:r>
            <a:r>
              <a:rPr lang="it-IT" sz="2800" dirty="0">
                <a:solidFill>
                  <a:srgbClr val="00338D"/>
                </a:solidFill>
              </a:rPr>
              <a:t>2018 – M</a:t>
            </a:r>
            <a:r>
              <a:rPr lang="it-IT" sz="2800" dirty="0" smtClean="0">
                <a:solidFill>
                  <a:srgbClr val="00338D"/>
                </a:solidFill>
              </a:rPr>
              <a:t>aggio </a:t>
            </a:r>
            <a:r>
              <a:rPr lang="it-IT" sz="2800" dirty="0">
                <a:solidFill>
                  <a:srgbClr val="00338D"/>
                </a:solidFill>
              </a:rPr>
              <a:t>2019)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115735" y="1988965"/>
            <a:ext cx="10377181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Attività programmate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 incontri con gli studenti e militari dove ematologi, </a:t>
            </a:r>
            <a:r>
              <a:rPr lang="it-IT" sz="2000" dirty="0" err="1"/>
              <a:t>immunoematologi</a:t>
            </a:r>
            <a:r>
              <a:rPr lang="it-IT" sz="2000" dirty="0"/>
              <a:t>, rappresentanti delle associazioni coinvolte informeranno, risponderanno ai quesiti, chiariranno dubbi.</a:t>
            </a:r>
          </a:p>
          <a:p>
            <a:endParaRPr lang="it-IT" sz="2000" dirty="0"/>
          </a:p>
          <a:p>
            <a:r>
              <a:rPr lang="it-IT" sz="2000" dirty="0" smtClean="0"/>
              <a:t>•    realizzazione </a:t>
            </a:r>
            <a:r>
              <a:rPr lang="it-IT" sz="2000" dirty="0"/>
              <a:t>di spot, disegni sulla donazione di midollo osseo coinvolgendo                    </a:t>
            </a:r>
          </a:p>
          <a:p>
            <a:r>
              <a:rPr lang="it-IT" sz="2000" dirty="0"/>
              <a:t>     </a:t>
            </a:r>
            <a:r>
              <a:rPr lang="it-IT" sz="2000" dirty="0" smtClean="0"/>
              <a:t> le </a:t>
            </a:r>
            <a:r>
              <a:rPr lang="it-IT" sz="2000" dirty="0"/>
              <a:t>scuole medie superiori</a:t>
            </a:r>
          </a:p>
          <a:p>
            <a:endParaRPr lang="it-IT" sz="2000" dirty="0"/>
          </a:p>
          <a:p>
            <a:r>
              <a:rPr lang="it-IT" sz="2000" dirty="0" smtClean="0"/>
              <a:t>•    premiazione </a:t>
            </a:r>
            <a:r>
              <a:rPr lang="it-IT" sz="2000" dirty="0"/>
              <a:t>dei migliori lavori in occasione di importanti eventi lionistici</a:t>
            </a:r>
          </a:p>
          <a:p>
            <a:endParaRPr lang="it-IT" sz="2000" dirty="0"/>
          </a:p>
          <a:p>
            <a:r>
              <a:rPr lang="it-IT" sz="2000" dirty="0" smtClean="0"/>
              <a:t>•    manifestazioni </a:t>
            </a:r>
            <a:r>
              <a:rPr lang="it-IT" sz="2000" dirty="0"/>
              <a:t>in piazza</a:t>
            </a:r>
          </a:p>
          <a:p>
            <a:endParaRPr lang="it-IT" sz="2400" b="1" dirty="0"/>
          </a:p>
          <a:p>
            <a:r>
              <a:rPr lang="it-IT" sz="2400" b="1" dirty="0"/>
              <a:t>Conclusione del Service con presentazioni dei dati</a:t>
            </a:r>
          </a:p>
        </p:txBody>
      </p:sp>
    </p:spTree>
    <p:extLst>
      <p:ext uri="{BB962C8B-B14F-4D97-AF65-F5344CB8AC3E}">
        <p14:creationId xmlns:p14="http://schemas.microsoft.com/office/powerpoint/2010/main" val="355127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6441896"/>
            <a:ext cx="12192000" cy="416103"/>
          </a:xfrm>
          <a:prstGeom prst="rect">
            <a:avLst/>
          </a:prstGeom>
          <a:gradFill flip="none" rotWithShape="1">
            <a:gsLst>
              <a:gs pos="25000">
                <a:srgbClr val="EBB700">
                  <a:tint val="66000"/>
                  <a:satMod val="160000"/>
                </a:srgbClr>
              </a:gs>
              <a:gs pos="61000">
                <a:srgbClr val="EBB700">
                  <a:tint val="44500"/>
                  <a:satMod val="160000"/>
                </a:srgbClr>
              </a:gs>
              <a:gs pos="100000">
                <a:srgbClr val="EBB700">
                  <a:tint val="23500"/>
                  <a:satMod val="160000"/>
                  <a:lumMod val="0"/>
                  <a:lumOff val="10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0033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62" y="44537"/>
            <a:ext cx="1279612" cy="1033287"/>
          </a:xfrm>
          <a:prstGeom prst="rect">
            <a:avLst/>
          </a:prstGeom>
          <a:effectLst>
            <a:glow rad="50800">
              <a:schemeClr val="bg1">
                <a:alpha val="99000"/>
              </a:schemeClr>
            </a:glow>
          </a:effectLst>
        </p:spPr>
      </p:pic>
      <p:sp>
        <p:nvSpPr>
          <p:cNvPr id="8" name="CasellaDiTesto 7"/>
          <p:cNvSpPr txBox="1"/>
          <p:nvPr/>
        </p:nvSpPr>
        <p:spPr>
          <a:xfrm>
            <a:off x="1524000" y="14568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LIONS CLUBS INTERNATIONAL MD 108 ITALY</a:t>
            </a:r>
          </a:p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66° Congresso Nazionale Lions - BARI 25 </a:t>
            </a:r>
            <a:r>
              <a:rPr lang="mr-IN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27 Maggio 2018</a:t>
            </a:r>
            <a:endParaRPr lang="it-IT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057" y="1425766"/>
            <a:ext cx="1745343" cy="5257059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328" y="1392888"/>
            <a:ext cx="1745343" cy="5257059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" y="145683"/>
            <a:ext cx="880857" cy="83099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6443767" y="1228920"/>
            <a:ext cx="4042582" cy="646331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002060"/>
                </a:solidFill>
              </a:rPr>
              <a:t>E sarà </a:t>
            </a:r>
            <a:r>
              <a:rPr lang="it-IT" sz="3600" dirty="0" smtClean="0">
                <a:solidFill>
                  <a:srgbClr val="002060"/>
                </a:solidFill>
              </a:rPr>
              <a:t>un’occasione </a:t>
            </a:r>
            <a:endParaRPr lang="it-IT" sz="3600" dirty="0">
              <a:solidFill>
                <a:srgbClr val="002060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86" y="2469010"/>
            <a:ext cx="5419814" cy="561490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2762" y="2982727"/>
            <a:ext cx="5225142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5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6441896"/>
            <a:ext cx="12192000" cy="416103"/>
          </a:xfrm>
          <a:prstGeom prst="rect">
            <a:avLst/>
          </a:prstGeom>
          <a:gradFill flip="none" rotWithShape="1">
            <a:gsLst>
              <a:gs pos="25000">
                <a:srgbClr val="EBB700">
                  <a:tint val="66000"/>
                  <a:satMod val="160000"/>
                </a:srgbClr>
              </a:gs>
              <a:gs pos="61000">
                <a:srgbClr val="EBB700">
                  <a:tint val="44500"/>
                  <a:satMod val="160000"/>
                </a:srgbClr>
              </a:gs>
              <a:gs pos="100000">
                <a:srgbClr val="EBB700">
                  <a:tint val="23500"/>
                  <a:satMod val="160000"/>
                  <a:lumMod val="0"/>
                  <a:lumOff val="10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0033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62" y="44537"/>
            <a:ext cx="1279612" cy="1033287"/>
          </a:xfrm>
          <a:prstGeom prst="rect">
            <a:avLst/>
          </a:prstGeom>
          <a:effectLst>
            <a:glow rad="50800">
              <a:schemeClr val="bg1">
                <a:alpha val="99000"/>
              </a:schemeClr>
            </a:glow>
          </a:effectLst>
        </p:spPr>
      </p:pic>
      <p:sp>
        <p:nvSpPr>
          <p:cNvPr id="8" name="CasellaDiTesto 7"/>
          <p:cNvSpPr txBox="1"/>
          <p:nvPr/>
        </p:nvSpPr>
        <p:spPr>
          <a:xfrm>
            <a:off x="1524000" y="14568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LIONS CLUBS INTERNATIONAL MD 108 ITALY</a:t>
            </a:r>
          </a:p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66° Congresso Nazionale Lions - BARI 25 </a:t>
            </a:r>
            <a:r>
              <a:rPr lang="mr-IN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27 Maggio 2018</a:t>
            </a:r>
            <a:endParaRPr lang="it-IT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057" y="1425766"/>
            <a:ext cx="1745343" cy="5257059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328" y="1425765"/>
            <a:ext cx="1745343" cy="5257059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" y="145683"/>
            <a:ext cx="880857" cy="83099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6918083" y="1191590"/>
            <a:ext cx="3938386" cy="646331"/>
          </a:xfrm>
          <a:prstGeom prst="rect">
            <a:avLst/>
          </a:prstGeom>
          <a:solidFill>
            <a:srgbClr val="EBB700"/>
          </a:solidFill>
        </p:spPr>
        <p:txBody>
          <a:bodyPr wrap="none">
            <a:spAutoFit/>
          </a:bodyPr>
          <a:lstStyle/>
          <a:p>
            <a:r>
              <a:rPr lang="it-IT" sz="3600" dirty="0">
                <a:solidFill>
                  <a:srgbClr val="002060"/>
                </a:solidFill>
              </a:rPr>
              <a:t>E sarà </a:t>
            </a:r>
            <a:r>
              <a:rPr lang="it-IT" sz="3600" dirty="0" smtClean="0">
                <a:solidFill>
                  <a:srgbClr val="002060"/>
                </a:solidFill>
              </a:rPr>
              <a:t>un’occasione</a:t>
            </a:r>
            <a:endParaRPr lang="it-IT" sz="3600" dirty="0">
              <a:solidFill>
                <a:srgbClr val="00206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888078" y="2115337"/>
            <a:ext cx="63296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</a:rPr>
              <a:t>Per parlare della </a:t>
            </a:r>
            <a:r>
              <a:rPr lang="it-IT" sz="3200" dirty="0" err="1">
                <a:solidFill>
                  <a:srgbClr val="002060"/>
                </a:solidFill>
              </a:rPr>
              <a:t>della</a:t>
            </a:r>
            <a:r>
              <a:rPr lang="it-IT" sz="3200" dirty="0">
                <a:solidFill>
                  <a:srgbClr val="002060"/>
                </a:solidFill>
              </a:rPr>
              <a:t> nostra </a:t>
            </a:r>
            <a:r>
              <a:rPr lang="it-IT" sz="3200" dirty="0" err="1">
                <a:solidFill>
                  <a:srgbClr val="002060"/>
                </a:solidFill>
              </a:rPr>
              <a:t>mission</a:t>
            </a:r>
            <a:endParaRPr lang="it-IT" sz="3200" dirty="0">
              <a:solidFill>
                <a:srgbClr val="00206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610478" y="2132488"/>
            <a:ext cx="2038350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it-IT" sz="3200" b="1" dirty="0" smtClean="0">
                <a:solidFill>
                  <a:srgbClr val="FFC000"/>
                </a:solidFill>
                <a:latin typeface="Century Gothic" panose="020B0502020202020204"/>
              </a:rPr>
              <a:t>WE SERVE </a:t>
            </a:r>
            <a:endParaRPr lang="it-IT" sz="3200" b="1" dirty="0">
              <a:solidFill>
                <a:srgbClr val="FFC000"/>
              </a:solidFill>
              <a:latin typeface="Century Gothic" panose="020B0502020202020204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85" y="3247053"/>
            <a:ext cx="4988174" cy="4590468"/>
          </a:xfrm>
          <a:prstGeom prst="rect">
            <a:avLst/>
          </a:prstGeom>
        </p:spPr>
      </p:pic>
      <p:sp>
        <p:nvSpPr>
          <p:cNvPr id="16" name="Rettangolo arrotondato 15"/>
          <p:cNvSpPr/>
          <p:nvPr/>
        </p:nvSpPr>
        <p:spPr>
          <a:xfrm>
            <a:off x="5561045" y="2977528"/>
            <a:ext cx="6403629" cy="3643551"/>
          </a:xfrm>
          <a:prstGeom prst="round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defTabSz="457200"/>
            <a:r>
              <a:rPr lang="it-IT" sz="1600" b="1" dirty="0" smtClean="0">
                <a:solidFill>
                  <a:srgbClr val="FFC000"/>
                </a:solidFill>
                <a:latin typeface="Lato"/>
              </a:rPr>
              <a:t>Assistenza durante </a:t>
            </a:r>
            <a:r>
              <a:rPr lang="it-IT" sz="1600" b="1" dirty="0" smtClean="0">
                <a:solidFill>
                  <a:prstClr val="white"/>
                </a:solidFill>
                <a:latin typeface="Lato"/>
              </a:rPr>
              <a:t>calamità naturali</a:t>
            </a:r>
          </a:p>
          <a:p>
            <a:pPr defTabSz="457200"/>
            <a:endParaRPr lang="it-IT" sz="1600" b="1" dirty="0" smtClean="0">
              <a:solidFill>
                <a:srgbClr val="FFC000"/>
              </a:solidFill>
              <a:latin typeface="Lato"/>
            </a:endParaRPr>
          </a:p>
          <a:p>
            <a:pPr defTabSz="457200"/>
            <a:r>
              <a:rPr lang="it-IT" sz="1600" b="1" dirty="0" smtClean="0">
                <a:solidFill>
                  <a:srgbClr val="FFC000"/>
                </a:solidFill>
                <a:latin typeface="Lato"/>
              </a:rPr>
              <a:t>Il supporto  ai </a:t>
            </a:r>
            <a:r>
              <a:rPr lang="it-IT" sz="1600" b="1" dirty="0" smtClean="0">
                <a:solidFill>
                  <a:prstClr val="white"/>
                </a:solidFill>
                <a:latin typeface="Lato"/>
              </a:rPr>
              <a:t>giovani</a:t>
            </a:r>
          </a:p>
          <a:p>
            <a:pPr defTabSz="457200"/>
            <a:endParaRPr lang="it-IT" sz="1600" b="1" dirty="0">
              <a:solidFill>
                <a:srgbClr val="636363"/>
              </a:solidFill>
              <a:latin typeface="Lato"/>
            </a:endParaRPr>
          </a:p>
          <a:p>
            <a:pPr defTabSz="457200"/>
            <a:r>
              <a:rPr lang="it-IT" sz="1600" b="1" dirty="0" smtClean="0">
                <a:solidFill>
                  <a:srgbClr val="FFC000"/>
                </a:solidFill>
                <a:latin typeface="Lato"/>
              </a:rPr>
              <a:t>Lotta contro la </a:t>
            </a:r>
            <a:r>
              <a:rPr lang="it-IT" sz="1600" b="1" dirty="0" smtClean="0">
                <a:solidFill>
                  <a:prstClr val="white"/>
                </a:solidFill>
                <a:latin typeface="Lato"/>
              </a:rPr>
              <a:t>sordità</a:t>
            </a:r>
            <a:r>
              <a:rPr lang="it-IT" sz="1600" b="1" dirty="0" smtClean="0">
                <a:solidFill>
                  <a:srgbClr val="FFC000"/>
                </a:solidFill>
                <a:latin typeface="Lato"/>
              </a:rPr>
              <a:t> ed il </a:t>
            </a:r>
            <a:r>
              <a:rPr lang="it-IT" sz="1600" b="1" dirty="0" smtClean="0">
                <a:solidFill>
                  <a:prstClr val="white"/>
                </a:solidFill>
                <a:latin typeface="Lato"/>
              </a:rPr>
              <a:t>diabete</a:t>
            </a:r>
          </a:p>
          <a:p>
            <a:pPr defTabSz="457200"/>
            <a:endParaRPr lang="it-IT" sz="1600" b="1" dirty="0" smtClean="0">
              <a:solidFill>
                <a:srgbClr val="FFC000"/>
              </a:solidFill>
              <a:latin typeface="Lato"/>
            </a:endParaRPr>
          </a:p>
          <a:p>
            <a:pPr defTabSz="457200"/>
            <a:r>
              <a:rPr lang="it-IT" sz="1600" b="1" dirty="0" smtClean="0">
                <a:solidFill>
                  <a:srgbClr val="FFC000"/>
                </a:solidFill>
                <a:latin typeface="Lato"/>
              </a:rPr>
              <a:t>lotta </a:t>
            </a:r>
            <a:r>
              <a:rPr lang="it-IT" sz="1600" b="1" dirty="0">
                <a:solidFill>
                  <a:srgbClr val="FFC000"/>
                </a:solidFill>
                <a:latin typeface="Lato"/>
              </a:rPr>
              <a:t>al </a:t>
            </a:r>
            <a:r>
              <a:rPr lang="it-IT" sz="1600" b="1" dirty="0">
                <a:solidFill>
                  <a:prstClr val="white"/>
                </a:solidFill>
                <a:latin typeface="Lato"/>
              </a:rPr>
              <a:t>morbillo</a:t>
            </a:r>
          </a:p>
          <a:p>
            <a:pPr defTabSz="457200"/>
            <a:endParaRPr lang="it-IT" sz="1600" b="1" dirty="0">
              <a:solidFill>
                <a:srgbClr val="FFC000"/>
              </a:solidFill>
              <a:latin typeface="Lato"/>
            </a:endParaRPr>
          </a:p>
          <a:p>
            <a:pPr defTabSz="457200"/>
            <a:r>
              <a:rPr lang="it-IT" sz="1600" b="1" dirty="0" smtClean="0">
                <a:solidFill>
                  <a:srgbClr val="FFC000"/>
                </a:solidFill>
                <a:latin typeface="Lato"/>
              </a:rPr>
              <a:t>SIGHT FIRST: costruiti </a:t>
            </a:r>
            <a:r>
              <a:rPr lang="it-IT" sz="1600" b="1" dirty="0" smtClean="0">
                <a:solidFill>
                  <a:prstClr val="white"/>
                </a:solidFill>
                <a:latin typeface="Lato"/>
              </a:rPr>
              <a:t>315 ospedali oftalmici</a:t>
            </a:r>
            <a:r>
              <a:rPr lang="it-IT" sz="1600" b="1" dirty="0" smtClean="0">
                <a:solidFill>
                  <a:srgbClr val="FFC000"/>
                </a:solidFill>
                <a:latin typeface="Lato"/>
              </a:rPr>
              <a:t>, debellato in molte aree del mondo l’ </a:t>
            </a:r>
            <a:r>
              <a:rPr lang="it-IT" sz="1600" b="1" dirty="0" smtClean="0">
                <a:solidFill>
                  <a:prstClr val="white"/>
                </a:solidFill>
                <a:latin typeface="Lato"/>
              </a:rPr>
              <a:t>oncocercosi</a:t>
            </a:r>
            <a:r>
              <a:rPr lang="it-IT" sz="1600" b="1" dirty="0" smtClean="0">
                <a:solidFill>
                  <a:srgbClr val="FFC000"/>
                </a:solidFill>
                <a:latin typeface="Lato"/>
              </a:rPr>
              <a:t>, curati gli occhi di </a:t>
            </a:r>
            <a:r>
              <a:rPr lang="it-IT" sz="1600" b="1" dirty="0" smtClean="0">
                <a:solidFill>
                  <a:prstClr val="white"/>
                </a:solidFill>
                <a:latin typeface="Lato"/>
              </a:rPr>
              <a:t>120 milioni di bambini</a:t>
            </a:r>
            <a:r>
              <a:rPr lang="it-IT" sz="1600" b="1" dirty="0" smtClean="0">
                <a:solidFill>
                  <a:srgbClr val="FFC000"/>
                </a:solidFill>
                <a:latin typeface="Lato"/>
              </a:rPr>
              <a:t>, salvata la vista a </a:t>
            </a:r>
            <a:r>
              <a:rPr lang="it-IT" sz="1600" b="1" dirty="0" smtClean="0">
                <a:solidFill>
                  <a:prstClr val="white"/>
                </a:solidFill>
                <a:latin typeface="Lato"/>
              </a:rPr>
              <a:t>30 milioni </a:t>
            </a:r>
            <a:r>
              <a:rPr lang="it-IT" sz="1600" b="1" dirty="0" smtClean="0">
                <a:solidFill>
                  <a:srgbClr val="FFC000"/>
                </a:solidFill>
                <a:latin typeface="Lato"/>
              </a:rPr>
              <a:t>di persone, formati </a:t>
            </a:r>
            <a:r>
              <a:rPr lang="it-IT" sz="1600" b="1" dirty="0" smtClean="0">
                <a:solidFill>
                  <a:prstClr val="white"/>
                </a:solidFill>
                <a:latin typeface="Lato"/>
              </a:rPr>
              <a:t>600000</a:t>
            </a:r>
            <a:r>
              <a:rPr lang="it-IT" sz="1600" b="1" dirty="0" smtClean="0">
                <a:solidFill>
                  <a:srgbClr val="FFC000"/>
                </a:solidFill>
                <a:latin typeface="Lato"/>
              </a:rPr>
              <a:t> </a:t>
            </a:r>
            <a:r>
              <a:rPr lang="it-IT" sz="1600" b="1" dirty="0" smtClean="0">
                <a:solidFill>
                  <a:prstClr val="white"/>
                </a:solidFill>
                <a:latin typeface="Lato"/>
              </a:rPr>
              <a:t>operatori</a:t>
            </a:r>
            <a:r>
              <a:rPr lang="it-IT" sz="1600" b="1" dirty="0" smtClean="0">
                <a:solidFill>
                  <a:srgbClr val="FFC000"/>
                </a:solidFill>
                <a:latin typeface="Lato"/>
              </a:rPr>
              <a:t>, investiti nel mondo </a:t>
            </a:r>
            <a:r>
              <a:rPr lang="it-IT" sz="1600" b="1" dirty="0" smtClean="0">
                <a:solidFill>
                  <a:prstClr val="white"/>
                </a:solidFill>
                <a:latin typeface="Lato"/>
              </a:rPr>
              <a:t>415 milioni di dollar</a:t>
            </a:r>
            <a:r>
              <a:rPr lang="it-IT" sz="1600" b="1" dirty="0" smtClean="0">
                <a:solidFill>
                  <a:srgbClr val="FFC000"/>
                </a:solidFill>
                <a:latin typeface="Lato"/>
              </a:rPr>
              <a:t>i per combattere la cecità</a:t>
            </a:r>
            <a:r>
              <a:rPr lang="it-IT" sz="1600" b="1" dirty="0" smtClean="0">
                <a:solidFill>
                  <a:srgbClr val="636363"/>
                </a:solidFill>
                <a:latin typeface="Lato"/>
              </a:rPr>
              <a:t> </a:t>
            </a:r>
            <a:endParaRPr lang="it-IT" sz="1600" b="1" dirty="0">
              <a:solidFill>
                <a:prstClr val="white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4602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6441896"/>
            <a:ext cx="12192000" cy="416103"/>
          </a:xfrm>
          <a:prstGeom prst="rect">
            <a:avLst/>
          </a:prstGeom>
          <a:gradFill flip="none" rotWithShape="1">
            <a:gsLst>
              <a:gs pos="25000">
                <a:srgbClr val="EBB700">
                  <a:tint val="66000"/>
                  <a:satMod val="160000"/>
                </a:srgbClr>
              </a:gs>
              <a:gs pos="61000">
                <a:srgbClr val="EBB700">
                  <a:tint val="44500"/>
                  <a:satMod val="160000"/>
                </a:srgbClr>
              </a:gs>
              <a:gs pos="100000">
                <a:srgbClr val="EBB700">
                  <a:tint val="23500"/>
                  <a:satMod val="160000"/>
                  <a:lumMod val="0"/>
                  <a:lumOff val="10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0033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62" y="44537"/>
            <a:ext cx="1279612" cy="1033287"/>
          </a:xfrm>
          <a:prstGeom prst="rect">
            <a:avLst/>
          </a:prstGeom>
          <a:effectLst>
            <a:glow rad="50800">
              <a:schemeClr val="bg1">
                <a:alpha val="99000"/>
              </a:schemeClr>
            </a:glow>
          </a:effectLst>
        </p:spPr>
      </p:pic>
      <p:sp>
        <p:nvSpPr>
          <p:cNvPr id="8" name="CasellaDiTesto 7"/>
          <p:cNvSpPr txBox="1"/>
          <p:nvPr/>
        </p:nvSpPr>
        <p:spPr>
          <a:xfrm>
            <a:off x="1524000" y="14568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LIONS CLUBS INTERNATIONAL MD 108 ITALY</a:t>
            </a:r>
          </a:p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66° Congresso Nazionale Lions - BARI 25 </a:t>
            </a:r>
            <a:r>
              <a:rPr lang="mr-IN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27 Maggio 2018</a:t>
            </a:r>
            <a:endParaRPr lang="it-IT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057" y="1425766"/>
            <a:ext cx="1745343" cy="5257059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868" y="1425765"/>
            <a:ext cx="1745343" cy="5257059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" y="145683"/>
            <a:ext cx="880857" cy="83099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470" y="1845039"/>
            <a:ext cx="9321592" cy="2847079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1">
              <a:lumMod val="50000"/>
            </a:schemeClr>
          </a:solidFill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ttangolo 8"/>
          <p:cNvSpPr/>
          <p:nvPr/>
        </p:nvSpPr>
        <p:spPr>
          <a:xfrm>
            <a:off x="7254011" y="5394444"/>
            <a:ext cx="19511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/>
            <a:r>
              <a:rPr lang="it-IT" sz="4400" i="1" dirty="0">
                <a:solidFill>
                  <a:srgbClr val="002060"/>
                </a:solidFill>
                <a:latin typeface="Century Gothic" panose="020B0502020202020204"/>
              </a:rPr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12806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6441896"/>
            <a:ext cx="12192000" cy="416103"/>
          </a:xfrm>
          <a:prstGeom prst="rect">
            <a:avLst/>
          </a:prstGeom>
          <a:gradFill flip="none" rotWithShape="1">
            <a:gsLst>
              <a:gs pos="25000">
                <a:srgbClr val="EBB700">
                  <a:tint val="66000"/>
                  <a:satMod val="160000"/>
                </a:srgbClr>
              </a:gs>
              <a:gs pos="61000">
                <a:srgbClr val="EBB700">
                  <a:tint val="44500"/>
                  <a:satMod val="160000"/>
                </a:srgbClr>
              </a:gs>
              <a:gs pos="100000">
                <a:srgbClr val="EBB700">
                  <a:tint val="23500"/>
                  <a:satMod val="160000"/>
                  <a:lumMod val="0"/>
                  <a:lumOff val="10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0033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62" y="44537"/>
            <a:ext cx="1279612" cy="1033287"/>
          </a:xfrm>
          <a:prstGeom prst="rect">
            <a:avLst/>
          </a:prstGeom>
          <a:effectLst>
            <a:glow rad="50800">
              <a:schemeClr val="bg1">
                <a:alpha val="99000"/>
              </a:schemeClr>
            </a:glow>
          </a:effectLst>
        </p:spPr>
      </p:pic>
      <p:sp>
        <p:nvSpPr>
          <p:cNvPr id="8" name="CasellaDiTesto 7"/>
          <p:cNvSpPr txBox="1"/>
          <p:nvPr/>
        </p:nvSpPr>
        <p:spPr>
          <a:xfrm>
            <a:off x="1524000" y="14568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LIONS CLUBS INTERNATIONAL MD 108 ITALY</a:t>
            </a:r>
          </a:p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66° Congresso Nazionale Lions - BARI 25 </a:t>
            </a:r>
            <a:r>
              <a:rPr lang="mr-IN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27 Maggio 2018</a:t>
            </a:r>
            <a:endParaRPr lang="it-IT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057" y="1425766"/>
            <a:ext cx="1745343" cy="5257059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868" y="1425765"/>
            <a:ext cx="1745343" cy="5257059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" y="145683"/>
            <a:ext cx="880857" cy="83099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519" y="875336"/>
            <a:ext cx="10565284" cy="129246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546" y="2167800"/>
            <a:ext cx="5072453" cy="68580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1155" y="2167800"/>
            <a:ext cx="5606045" cy="340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6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6441896"/>
            <a:ext cx="12192000" cy="416103"/>
          </a:xfrm>
          <a:prstGeom prst="rect">
            <a:avLst/>
          </a:prstGeom>
          <a:gradFill flip="none" rotWithShape="1">
            <a:gsLst>
              <a:gs pos="25000">
                <a:srgbClr val="EBB700">
                  <a:tint val="66000"/>
                  <a:satMod val="160000"/>
                </a:srgbClr>
              </a:gs>
              <a:gs pos="61000">
                <a:srgbClr val="EBB700">
                  <a:tint val="44500"/>
                  <a:satMod val="160000"/>
                </a:srgbClr>
              </a:gs>
              <a:gs pos="100000">
                <a:srgbClr val="EBB700">
                  <a:tint val="23500"/>
                  <a:satMod val="160000"/>
                  <a:lumMod val="0"/>
                  <a:lumOff val="10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0033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62" y="44537"/>
            <a:ext cx="1279612" cy="1033287"/>
          </a:xfrm>
          <a:prstGeom prst="rect">
            <a:avLst/>
          </a:prstGeom>
          <a:effectLst>
            <a:glow rad="50800">
              <a:schemeClr val="bg1">
                <a:alpha val="99000"/>
              </a:schemeClr>
            </a:glow>
          </a:effectLst>
        </p:spPr>
      </p:pic>
      <p:sp>
        <p:nvSpPr>
          <p:cNvPr id="8" name="CasellaDiTesto 7"/>
          <p:cNvSpPr txBox="1"/>
          <p:nvPr/>
        </p:nvSpPr>
        <p:spPr>
          <a:xfrm>
            <a:off x="1524000" y="14568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LIONS CLUBS INTERNATIONAL MD 108 ITALY</a:t>
            </a:r>
          </a:p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66° Congresso Nazionale Lions - BARI 25 </a:t>
            </a:r>
            <a:r>
              <a:rPr lang="mr-IN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27 Maggio 2018</a:t>
            </a:r>
            <a:endParaRPr lang="it-IT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057" y="1425766"/>
            <a:ext cx="1745343" cy="5257059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868" y="1425765"/>
            <a:ext cx="1745343" cy="5257059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" y="145683"/>
            <a:ext cx="880857" cy="83099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146" y="1884220"/>
            <a:ext cx="570874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9345" y="1868055"/>
            <a:ext cx="5089237" cy="348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6441896"/>
            <a:ext cx="12192000" cy="416103"/>
          </a:xfrm>
          <a:prstGeom prst="rect">
            <a:avLst/>
          </a:prstGeom>
          <a:gradFill flip="none" rotWithShape="1">
            <a:gsLst>
              <a:gs pos="25000">
                <a:srgbClr val="EBB700">
                  <a:tint val="66000"/>
                  <a:satMod val="160000"/>
                </a:srgbClr>
              </a:gs>
              <a:gs pos="61000">
                <a:srgbClr val="EBB700">
                  <a:tint val="44500"/>
                  <a:satMod val="160000"/>
                </a:srgbClr>
              </a:gs>
              <a:gs pos="100000">
                <a:srgbClr val="EBB700">
                  <a:tint val="23500"/>
                  <a:satMod val="160000"/>
                  <a:lumMod val="0"/>
                  <a:lumOff val="10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0033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62" y="44537"/>
            <a:ext cx="1279612" cy="1033287"/>
          </a:xfrm>
          <a:prstGeom prst="rect">
            <a:avLst/>
          </a:prstGeom>
          <a:effectLst>
            <a:glow rad="50800">
              <a:schemeClr val="bg1">
                <a:alpha val="99000"/>
              </a:schemeClr>
            </a:glow>
          </a:effectLst>
        </p:spPr>
      </p:pic>
      <p:sp>
        <p:nvSpPr>
          <p:cNvPr id="8" name="CasellaDiTesto 7"/>
          <p:cNvSpPr txBox="1"/>
          <p:nvPr/>
        </p:nvSpPr>
        <p:spPr>
          <a:xfrm>
            <a:off x="1524000" y="14568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LIONS CLUBS INTERNATIONAL MD 108 ITALY</a:t>
            </a:r>
          </a:p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66° Congresso Nazionale Lions - BARI 25 </a:t>
            </a:r>
            <a:r>
              <a:rPr lang="mr-IN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27 Maggio 2018</a:t>
            </a:r>
            <a:endParaRPr lang="it-IT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057" y="1425766"/>
            <a:ext cx="1745343" cy="5257059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868" y="1425765"/>
            <a:ext cx="1745343" cy="5257059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" y="145683"/>
            <a:ext cx="880857" cy="83099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442" y="1587399"/>
            <a:ext cx="5484062" cy="6858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3543" y="1869766"/>
            <a:ext cx="5105839" cy="311869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2466" y="2580789"/>
            <a:ext cx="71939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9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6441896"/>
            <a:ext cx="12192000" cy="416103"/>
          </a:xfrm>
          <a:prstGeom prst="rect">
            <a:avLst/>
          </a:prstGeom>
          <a:gradFill flip="none" rotWithShape="1">
            <a:gsLst>
              <a:gs pos="25000">
                <a:srgbClr val="EBB700">
                  <a:tint val="66000"/>
                  <a:satMod val="160000"/>
                </a:srgbClr>
              </a:gs>
              <a:gs pos="61000">
                <a:srgbClr val="EBB700">
                  <a:tint val="44500"/>
                  <a:satMod val="160000"/>
                </a:srgbClr>
              </a:gs>
              <a:gs pos="100000">
                <a:srgbClr val="EBB700">
                  <a:tint val="23500"/>
                  <a:satMod val="160000"/>
                  <a:lumMod val="0"/>
                  <a:lumOff val="10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0033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62" y="44537"/>
            <a:ext cx="1279612" cy="1033287"/>
          </a:xfrm>
          <a:prstGeom prst="rect">
            <a:avLst/>
          </a:prstGeom>
          <a:effectLst>
            <a:glow rad="50800">
              <a:schemeClr val="bg1">
                <a:alpha val="99000"/>
              </a:schemeClr>
            </a:glow>
          </a:effectLst>
        </p:spPr>
      </p:pic>
      <p:sp>
        <p:nvSpPr>
          <p:cNvPr id="8" name="CasellaDiTesto 7"/>
          <p:cNvSpPr txBox="1"/>
          <p:nvPr/>
        </p:nvSpPr>
        <p:spPr>
          <a:xfrm>
            <a:off x="1524000" y="14568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LIONS CLUBS INTERNATIONAL MD 108 ITALY</a:t>
            </a:r>
          </a:p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66° Congresso Nazionale Lions - BARI 25 </a:t>
            </a:r>
            <a:r>
              <a:rPr lang="mr-IN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27 Maggio 2018</a:t>
            </a:r>
            <a:endParaRPr lang="it-IT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057" y="1425766"/>
            <a:ext cx="1745343" cy="5257059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868" y="1430448"/>
            <a:ext cx="1745343" cy="5252376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" y="145683"/>
            <a:ext cx="880857" cy="83099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377" y="1425765"/>
            <a:ext cx="7268933" cy="973534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9182" y="5074450"/>
            <a:ext cx="438950" cy="27434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3203" y="5074450"/>
            <a:ext cx="438950" cy="27434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4375" y="2138787"/>
            <a:ext cx="4569833" cy="274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9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6441896"/>
            <a:ext cx="12192000" cy="416103"/>
          </a:xfrm>
          <a:prstGeom prst="rect">
            <a:avLst/>
          </a:prstGeom>
          <a:gradFill flip="none" rotWithShape="1">
            <a:gsLst>
              <a:gs pos="25000">
                <a:srgbClr val="EBB700">
                  <a:tint val="66000"/>
                  <a:satMod val="160000"/>
                </a:srgbClr>
              </a:gs>
              <a:gs pos="61000">
                <a:srgbClr val="EBB700">
                  <a:tint val="44500"/>
                  <a:satMod val="160000"/>
                </a:srgbClr>
              </a:gs>
              <a:gs pos="100000">
                <a:srgbClr val="EBB700">
                  <a:tint val="23500"/>
                  <a:satMod val="160000"/>
                  <a:lumMod val="0"/>
                  <a:lumOff val="10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0033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62" y="44537"/>
            <a:ext cx="1279612" cy="1033287"/>
          </a:xfrm>
          <a:prstGeom prst="rect">
            <a:avLst/>
          </a:prstGeom>
          <a:effectLst>
            <a:glow rad="50800">
              <a:schemeClr val="bg1">
                <a:alpha val="99000"/>
              </a:schemeClr>
            </a:glow>
          </a:effectLst>
        </p:spPr>
      </p:pic>
      <p:sp>
        <p:nvSpPr>
          <p:cNvPr id="8" name="CasellaDiTesto 7"/>
          <p:cNvSpPr txBox="1"/>
          <p:nvPr/>
        </p:nvSpPr>
        <p:spPr>
          <a:xfrm>
            <a:off x="1524000" y="14568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LIONS CLUBS INTERNATIONAL MD 108 ITALY</a:t>
            </a:r>
          </a:p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66° Congresso Nazionale Lions - BARI 25 </a:t>
            </a:r>
            <a:r>
              <a:rPr lang="mr-IN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27 Maggio 2018</a:t>
            </a:r>
            <a:endParaRPr lang="it-IT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057" y="1425766"/>
            <a:ext cx="1745343" cy="5257059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868" y="1430448"/>
            <a:ext cx="1745343" cy="5252376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" y="145683"/>
            <a:ext cx="880857" cy="830997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014" y="1513575"/>
            <a:ext cx="7379603" cy="7993883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869383" y="2671905"/>
            <a:ext cx="410094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accent2">
                    <a:lumMod val="50000"/>
                  </a:schemeClr>
                </a:solidFill>
              </a:rPr>
              <a:t>Perché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000" dirty="0">
                <a:solidFill>
                  <a:srgbClr val="002060"/>
                </a:solidFill>
              </a:rPr>
              <a:t>nel corso del Congresso Nazionale del 2016 l’Assemblea ed i delegati adottarono quale Tema di Studio Nazionale la promozione della donazione di Midollo Osseo  </a:t>
            </a:r>
            <a:r>
              <a:rPr lang="it-IT" sz="2000" dirty="0">
                <a:solidFill>
                  <a:schemeClr val="accent2">
                    <a:lumMod val="50000"/>
                  </a:schemeClr>
                </a:solidFill>
              </a:rPr>
              <a:t>“diventa donatore di midollo osseo, diventa un eroe sconosciuto”</a:t>
            </a:r>
            <a:r>
              <a:rPr lang="it-IT" sz="2000" dirty="0">
                <a:solidFill>
                  <a:srgbClr val="002060"/>
                </a:solidFill>
              </a:rPr>
              <a:t>  e tale Tema di Studio è stato sviluppato e condotto efficacemente nel corso dell’A.S. 2016-2017</a:t>
            </a:r>
          </a:p>
        </p:txBody>
      </p:sp>
    </p:spTree>
    <p:extLst>
      <p:ext uri="{BB962C8B-B14F-4D97-AF65-F5344CB8AC3E}">
        <p14:creationId xmlns:p14="http://schemas.microsoft.com/office/powerpoint/2010/main" val="418389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6441896"/>
            <a:ext cx="12192000" cy="416103"/>
          </a:xfrm>
          <a:prstGeom prst="rect">
            <a:avLst/>
          </a:prstGeom>
          <a:gradFill flip="none" rotWithShape="1">
            <a:gsLst>
              <a:gs pos="25000">
                <a:srgbClr val="EBB700">
                  <a:tint val="66000"/>
                  <a:satMod val="160000"/>
                </a:srgbClr>
              </a:gs>
              <a:gs pos="61000">
                <a:srgbClr val="EBB700">
                  <a:tint val="44500"/>
                  <a:satMod val="160000"/>
                </a:srgbClr>
              </a:gs>
              <a:gs pos="100000">
                <a:srgbClr val="EBB700">
                  <a:tint val="23500"/>
                  <a:satMod val="160000"/>
                  <a:lumMod val="0"/>
                  <a:lumOff val="10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0033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62" y="44537"/>
            <a:ext cx="1279612" cy="1033287"/>
          </a:xfrm>
          <a:prstGeom prst="rect">
            <a:avLst/>
          </a:prstGeom>
          <a:effectLst>
            <a:glow rad="50800">
              <a:schemeClr val="bg1">
                <a:alpha val="99000"/>
              </a:schemeClr>
            </a:glow>
          </a:effectLst>
        </p:spPr>
      </p:pic>
      <p:sp>
        <p:nvSpPr>
          <p:cNvPr id="8" name="CasellaDiTesto 7"/>
          <p:cNvSpPr txBox="1"/>
          <p:nvPr/>
        </p:nvSpPr>
        <p:spPr>
          <a:xfrm>
            <a:off x="1524000" y="14568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LIONS CLUBS INTERNATIONAL MD 108 ITALY</a:t>
            </a:r>
          </a:p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66° Congresso Nazionale Lions - BARI 25 </a:t>
            </a:r>
            <a:r>
              <a:rPr lang="mr-IN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27 Maggio 2018</a:t>
            </a:r>
            <a:endParaRPr lang="it-IT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057" y="1425766"/>
            <a:ext cx="1745343" cy="5257059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868" y="1425765"/>
            <a:ext cx="1745343" cy="5257059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" y="145683"/>
            <a:ext cx="880857" cy="83099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7832" y="1231393"/>
            <a:ext cx="4890748" cy="554790"/>
          </a:xfrm>
          <a:prstGeom prst="rect">
            <a:avLst/>
          </a:prstGeom>
          <a:solidFill>
            <a:srgbClr val="FFC000"/>
          </a:solidFill>
        </p:spPr>
      </p:pic>
      <p:sp>
        <p:nvSpPr>
          <p:cNvPr id="15" name="Titolo 1"/>
          <p:cNvSpPr txBox="1">
            <a:spLocks/>
          </p:cNvSpPr>
          <p:nvPr/>
        </p:nvSpPr>
        <p:spPr>
          <a:xfrm>
            <a:off x="3804886" y="-18955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16" name="Picture 2" descr="http://www.admo.it/wp-content/uploads/2015/04/IBMDR-donatori-adulti-in-itali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39" y="1865745"/>
            <a:ext cx="10486505" cy="4992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7" name="Freccia a sinistra 16"/>
          <p:cNvSpPr/>
          <p:nvPr/>
        </p:nvSpPr>
        <p:spPr>
          <a:xfrm>
            <a:off x="11117905" y="5529363"/>
            <a:ext cx="316714" cy="103031"/>
          </a:xfrm>
          <a:prstGeom prst="leftArrow">
            <a:avLst/>
          </a:prstGeom>
          <a:solidFill>
            <a:srgbClr val="DF2E28"/>
          </a:solidFill>
          <a:ln w="12700" cap="flat" cmpd="sng" algn="ctr">
            <a:solidFill>
              <a:srgbClr val="DF2E2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8" name="Freccia a destra 17"/>
          <p:cNvSpPr/>
          <p:nvPr/>
        </p:nvSpPr>
        <p:spPr>
          <a:xfrm>
            <a:off x="6021345" y="5522291"/>
            <a:ext cx="334463" cy="103031"/>
          </a:xfrm>
          <a:prstGeom prst="rightArrow">
            <a:avLst/>
          </a:prstGeom>
          <a:solidFill>
            <a:srgbClr val="DF2E28"/>
          </a:solidFill>
          <a:ln w="12700" cap="flat" cmpd="sng" algn="ctr">
            <a:solidFill>
              <a:srgbClr val="DF2E2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58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6441896"/>
            <a:ext cx="12192000" cy="416103"/>
          </a:xfrm>
          <a:prstGeom prst="rect">
            <a:avLst/>
          </a:prstGeom>
          <a:gradFill flip="none" rotWithShape="1">
            <a:gsLst>
              <a:gs pos="25000">
                <a:srgbClr val="EBB700">
                  <a:tint val="66000"/>
                  <a:satMod val="160000"/>
                </a:srgbClr>
              </a:gs>
              <a:gs pos="61000">
                <a:srgbClr val="EBB700">
                  <a:tint val="44500"/>
                  <a:satMod val="160000"/>
                </a:srgbClr>
              </a:gs>
              <a:gs pos="100000">
                <a:srgbClr val="EBB700">
                  <a:tint val="23500"/>
                  <a:satMod val="160000"/>
                  <a:lumMod val="0"/>
                  <a:lumOff val="10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0033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62" y="44537"/>
            <a:ext cx="1279612" cy="1033287"/>
          </a:xfrm>
          <a:prstGeom prst="rect">
            <a:avLst/>
          </a:prstGeom>
          <a:effectLst>
            <a:glow rad="50800">
              <a:schemeClr val="bg1">
                <a:alpha val="99000"/>
              </a:schemeClr>
            </a:glow>
          </a:effectLst>
        </p:spPr>
      </p:pic>
      <p:sp>
        <p:nvSpPr>
          <p:cNvPr id="8" name="CasellaDiTesto 7"/>
          <p:cNvSpPr txBox="1"/>
          <p:nvPr/>
        </p:nvSpPr>
        <p:spPr>
          <a:xfrm>
            <a:off x="1524000" y="14568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LIONS CLUBS INTERNATIONAL MD 108 ITALY</a:t>
            </a:r>
          </a:p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66° Congresso Nazionale Lions - BARI 25 </a:t>
            </a:r>
            <a:r>
              <a:rPr lang="mr-IN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27 Maggio 2018</a:t>
            </a:r>
            <a:endParaRPr lang="it-IT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057" y="1425766"/>
            <a:ext cx="1745343" cy="5257059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868" y="1425765"/>
            <a:ext cx="1745343" cy="5257059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" y="145683"/>
            <a:ext cx="880857" cy="830997"/>
          </a:xfrm>
          <a:prstGeom prst="rect">
            <a:avLst/>
          </a:prstGeom>
        </p:spPr>
      </p:pic>
      <p:sp>
        <p:nvSpPr>
          <p:cNvPr id="15" name="Titolo 1"/>
          <p:cNvSpPr txBox="1">
            <a:spLocks/>
          </p:cNvSpPr>
          <p:nvPr/>
        </p:nvSpPr>
        <p:spPr>
          <a:xfrm>
            <a:off x="3804886" y="-18955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670" y="1839283"/>
            <a:ext cx="9756602" cy="48923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1546" y="5853330"/>
            <a:ext cx="353599" cy="140220"/>
          </a:xfrm>
          <a:prstGeom prst="rect">
            <a:avLst/>
          </a:prstGeom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1272" y="5841808"/>
            <a:ext cx="302004" cy="151002"/>
          </a:xfrm>
          <a:prstGeom prst="rect">
            <a:avLst/>
          </a:prstGeom>
        </p:spPr>
      </p:pic>
      <p:sp>
        <p:nvSpPr>
          <p:cNvPr id="28" name="Titolo 4"/>
          <p:cNvSpPr txBox="1">
            <a:spLocks/>
          </p:cNvSpPr>
          <p:nvPr/>
        </p:nvSpPr>
        <p:spPr>
          <a:xfrm>
            <a:off x="6437749" y="1281173"/>
            <a:ext cx="5089440" cy="406399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Il nostro obiettivo nel 2018</a:t>
            </a:r>
            <a:endParaRPr kumimoji="0" lang="it-IT" sz="28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2238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6441896"/>
            <a:ext cx="12192000" cy="416103"/>
          </a:xfrm>
          <a:prstGeom prst="rect">
            <a:avLst/>
          </a:prstGeom>
          <a:gradFill flip="none" rotWithShape="1">
            <a:gsLst>
              <a:gs pos="25000">
                <a:srgbClr val="EBB700">
                  <a:tint val="66000"/>
                  <a:satMod val="160000"/>
                </a:srgbClr>
              </a:gs>
              <a:gs pos="61000">
                <a:srgbClr val="EBB700">
                  <a:tint val="44500"/>
                  <a:satMod val="160000"/>
                </a:srgbClr>
              </a:gs>
              <a:gs pos="100000">
                <a:srgbClr val="EBB700">
                  <a:tint val="23500"/>
                  <a:satMod val="160000"/>
                  <a:lumMod val="0"/>
                  <a:lumOff val="10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0" y="0"/>
            <a:ext cx="12192000" cy="1122363"/>
          </a:xfrm>
          <a:prstGeom prst="rect">
            <a:avLst/>
          </a:prstGeom>
          <a:solidFill>
            <a:srgbClr val="0033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62" y="44537"/>
            <a:ext cx="1279612" cy="1033287"/>
          </a:xfrm>
          <a:prstGeom prst="rect">
            <a:avLst/>
          </a:prstGeom>
          <a:effectLst>
            <a:glow rad="50800">
              <a:schemeClr val="bg1">
                <a:alpha val="99000"/>
              </a:schemeClr>
            </a:glow>
          </a:effectLst>
        </p:spPr>
      </p:pic>
      <p:sp>
        <p:nvSpPr>
          <p:cNvPr id="8" name="CasellaDiTesto 7"/>
          <p:cNvSpPr txBox="1"/>
          <p:nvPr/>
        </p:nvSpPr>
        <p:spPr>
          <a:xfrm>
            <a:off x="1524000" y="14568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LIONS CLUBS INTERNATIONAL MD 108 ITALY</a:t>
            </a:r>
          </a:p>
          <a:p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66° Congresso Nazionale Lions - BARI 25 </a:t>
            </a:r>
            <a:r>
              <a:rPr lang="mr-IN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–</a:t>
            </a:r>
            <a:r>
              <a:rPr lang="it-IT" sz="24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 27 Maggio 2018</a:t>
            </a:r>
            <a:endParaRPr lang="it-IT" sz="24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057" y="1425766"/>
            <a:ext cx="1745343" cy="5257059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868" y="1425765"/>
            <a:ext cx="1745343" cy="5257059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" y="145683"/>
            <a:ext cx="880857" cy="830997"/>
          </a:xfrm>
          <a:prstGeom prst="rect">
            <a:avLst/>
          </a:prstGeom>
        </p:spPr>
      </p:pic>
      <p:sp>
        <p:nvSpPr>
          <p:cNvPr id="15" name="Titolo 1"/>
          <p:cNvSpPr txBox="1">
            <a:spLocks/>
          </p:cNvSpPr>
          <p:nvPr/>
        </p:nvSpPr>
        <p:spPr>
          <a:xfrm>
            <a:off x="3804886" y="-18955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3200" b="0" i="0" u="none" strike="noStrike" kern="1200" cap="all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28" name="Titolo 4"/>
          <p:cNvSpPr txBox="1">
            <a:spLocks/>
          </p:cNvSpPr>
          <p:nvPr/>
        </p:nvSpPr>
        <p:spPr>
          <a:xfrm>
            <a:off x="6365926" y="1180624"/>
            <a:ext cx="2627071" cy="43996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all" spc="0" normalizeH="0" baseline="0" noProof="0" dirty="0" smtClean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kumimoji="0" lang="it-IT" sz="3600" b="0" i="0" u="none" strike="noStrike" kern="1200" cap="all" spc="0" normalizeH="0" baseline="0" noProof="0" dirty="0" err="1" smtClean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key</a:t>
            </a:r>
            <a:r>
              <a:rPr kumimoji="0" lang="it-IT" sz="3600" b="0" i="0" u="none" strike="noStrike" kern="1200" cap="all" spc="0" normalizeH="0" baseline="0" noProof="0" dirty="0" smtClean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it-IT" sz="3600" b="0" i="0" u="none" strike="noStrike" kern="1200" cap="all" spc="0" normalizeH="0" baseline="0" noProof="0" dirty="0" err="1" smtClean="0">
                <a:ln>
                  <a:noFill/>
                </a:ln>
                <a:solidFill>
                  <a:srgbClr val="EBB7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points</a:t>
            </a:r>
            <a:endParaRPr kumimoji="0" lang="it-IT" sz="3600" b="0" i="0" u="none" strike="noStrike" kern="1200" cap="all" spc="0" normalizeH="0" baseline="0" noProof="0" dirty="0">
              <a:ln>
                <a:noFill/>
              </a:ln>
              <a:solidFill>
                <a:srgbClr val="EBB7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egnaposto testo 5"/>
          <p:cNvSpPr txBox="1">
            <a:spLocks/>
          </p:cNvSpPr>
          <p:nvPr/>
        </p:nvSpPr>
        <p:spPr bwMode="auto">
          <a:xfrm>
            <a:off x="633664" y="1732548"/>
            <a:ext cx="2486526" cy="358775"/>
          </a:xfrm>
          <a:prstGeom prst="round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A9BDC">
                    <a:lumMod val="5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L’impegno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4A9BDC">
                  <a:lumMod val="50000"/>
                </a:srgb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6" name="Picture 2" descr="Risultati immagini per congresso bari li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4" b="12624"/>
          <a:stretch>
            <a:fillRect/>
          </a:stretch>
        </p:blipFill>
        <p:spPr bwMode="auto">
          <a:xfrm>
            <a:off x="0" y="2222500"/>
            <a:ext cx="345122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Segnaposto immagine 17"/>
          <p:cNvPicPr>
            <a:picLocks noChangeAspect="1"/>
          </p:cNvPicPr>
          <p:nvPr/>
        </p:nvPicPr>
        <p:blipFill>
          <a:blip r:embed="rId7"/>
          <a:srcRect l="140" r="140"/>
          <a:stretch>
            <a:fillRect/>
          </a:stretch>
        </p:blipFill>
        <p:spPr bwMode="auto">
          <a:xfrm>
            <a:off x="56147" y="2229852"/>
            <a:ext cx="3449638" cy="182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asellaDiTesto 18"/>
          <p:cNvSpPr txBox="1"/>
          <p:nvPr/>
        </p:nvSpPr>
        <p:spPr>
          <a:xfrm>
            <a:off x="4491785" y="1732548"/>
            <a:ext cx="2486531" cy="408623"/>
          </a:xfrm>
          <a:prstGeom prst="roundRect">
            <a:avLst/>
          </a:prstGeom>
          <a:solidFill>
            <a:srgbClr val="EECB5C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it-IT" dirty="0" smtClean="0">
                <a:solidFill>
                  <a:srgbClr val="4A9BDC">
                    <a:lumMod val="50000"/>
                  </a:srgbClr>
                </a:solidFill>
                <a:latin typeface="Century Gothic" panose="020B0502020202020204"/>
              </a:rPr>
              <a:t>L’ entusiasmo</a:t>
            </a:r>
            <a:endParaRPr lang="it-IT" dirty="0">
              <a:solidFill>
                <a:srgbClr val="4A9BDC">
                  <a:lumMod val="50000"/>
                </a:srgbClr>
              </a:solidFill>
              <a:latin typeface="Century Gothic" panose="020B0502020202020204"/>
            </a:endParaRPr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63979" y="2243137"/>
            <a:ext cx="2414345" cy="1808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5114" y="2243138"/>
            <a:ext cx="3184358" cy="1808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CasellaDiTesto 28"/>
          <p:cNvSpPr txBox="1"/>
          <p:nvPr/>
        </p:nvSpPr>
        <p:spPr>
          <a:xfrm>
            <a:off x="8414070" y="1732548"/>
            <a:ext cx="2486568" cy="408623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it-IT" dirty="0" smtClean="0">
                <a:solidFill>
                  <a:srgbClr val="4A9BDC">
                    <a:lumMod val="50000"/>
                  </a:srgbClr>
                </a:solidFill>
                <a:latin typeface="Century Gothic" panose="020B0502020202020204"/>
              </a:rPr>
              <a:t>L’ esperienza</a:t>
            </a:r>
            <a:endParaRPr lang="it-IT" dirty="0">
              <a:solidFill>
                <a:srgbClr val="4A9BDC">
                  <a:lumMod val="50000"/>
                </a:srgbClr>
              </a:solidFill>
              <a:latin typeface="Century Gothic" panose="020B0502020202020204"/>
            </a:endParaRP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4757" y="5105422"/>
            <a:ext cx="3341029" cy="1710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CasellaDiTesto 30"/>
          <p:cNvSpPr txBox="1"/>
          <p:nvPr/>
        </p:nvSpPr>
        <p:spPr>
          <a:xfrm>
            <a:off x="633659" y="4601923"/>
            <a:ext cx="2486531" cy="408623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it-IT" dirty="0" smtClean="0">
                <a:solidFill>
                  <a:srgbClr val="002060"/>
                </a:solidFill>
                <a:latin typeface="Century Gothic" panose="020B0502020202020204"/>
              </a:rPr>
              <a:t>La conoscenza</a:t>
            </a:r>
            <a:endParaRPr lang="it-IT" dirty="0">
              <a:solidFill>
                <a:srgbClr val="002060"/>
              </a:solidFill>
              <a:latin typeface="Century Gothic" panose="020B0502020202020204"/>
            </a:endParaRPr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1785" y="5105422"/>
            <a:ext cx="2486531" cy="1631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" name="CasellaDiTesto 32"/>
          <p:cNvSpPr txBox="1"/>
          <p:nvPr/>
        </p:nvSpPr>
        <p:spPr>
          <a:xfrm>
            <a:off x="4563979" y="4583385"/>
            <a:ext cx="2414337" cy="408623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it-IT" dirty="0" smtClean="0">
                <a:solidFill>
                  <a:srgbClr val="002060"/>
                </a:solidFill>
                <a:latin typeface="Century Gothic" panose="020B0502020202020204"/>
              </a:rPr>
              <a:t>Le testimonianze</a:t>
            </a:r>
            <a:endParaRPr lang="it-IT" dirty="0">
              <a:solidFill>
                <a:srgbClr val="002060"/>
              </a:solidFill>
              <a:latin typeface="Century Gothic" panose="020B0502020202020204"/>
            </a:endParaRPr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61590" y="5105422"/>
            <a:ext cx="3184358" cy="1633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CasellaDiTesto 34"/>
          <p:cNvSpPr txBox="1"/>
          <p:nvPr/>
        </p:nvSpPr>
        <p:spPr>
          <a:xfrm>
            <a:off x="8394009" y="4557097"/>
            <a:ext cx="2486568" cy="408623"/>
          </a:xfrm>
          <a:prstGeom prst="round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it-IT" dirty="0" smtClean="0">
                <a:solidFill>
                  <a:srgbClr val="002060"/>
                </a:solidFill>
                <a:latin typeface="Century Gothic" panose="020B0502020202020204"/>
              </a:rPr>
              <a:t>Le Istituzioni</a:t>
            </a:r>
            <a:endParaRPr lang="it-IT" dirty="0">
              <a:solidFill>
                <a:srgbClr val="002060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127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9" grpId="0" animBg="1"/>
      <p:bldP spid="31" grpId="0" animBg="1"/>
      <p:bldP spid="33" grpId="0" animBg="1"/>
      <p:bldP spid="35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586</Words>
  <Application>Microsoft Office PowerPoint</Application>
  <PresentationFormat>Widescreen</PresentationFormat>
  <Paragraphs>82</Paragraphs>
  <Slides>15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Helvetica Neue</vt:lpstr>
      <vt:lpstr>Helvetica Neue Light</vt:lpstr>
      <vt:lpstr>Lato</vt:lpstr>
      <vt:lpstr>Tema di Office</vt:lpstr>
      <vt:lpstr>“ L’ azione dei Lions per la promozione della donazione di Midollo osseo e delle cellule staminali emopoietiche”.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Alessio Delfino</dc:creator>
  <cp:lastModifiedBy>giovanni CARDINALE</cp:lastModifiedBy>
  <cp:revision>34</cp:revision>
  <dcterms:created xsi:type="dcterms:W3CDTF">2018-03-22T10:45:48Z</dcterms:created>
  <dcterms:modified xsi:type="dcterms:W3CDTF">2018-05-07T23:18:19Z</dcterms:modified>
</cp:coreProperties>
</file>