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3" r:id="rId12"/>
    <p:sldId id="256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8D"/>
    <a:srgbClr val="EBB7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44" autoAdjust="0"/>
    <p:restoredTop sz="94662"/>
  </p:normalViewPr>
  <p:slideViewPr>
    <p:cSldViewPr snapToGrid="0" snapToObjects="1">
      <p:cViewPr>
        <p:scale>
          <a:sx n="70" d="100"/>
          <a:sy n="70" d="100"/>
        </p:scale>
        <p:origin x="-882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6EAD6-D7BA-0C4A-85FF-3C6F7E2BF392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CDE86-E6C0-4B40-9E10-A155FAE5B40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95925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alt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BD2AC3-6B6E-4A7A-B5EE-70AF11C54066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749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321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893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65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F14A5C-11CA-469D-90CB-A737F0EAA4C8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63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28663" indent="-27940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20775" indent="-223838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570038" indent="-223838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17713" indent="-223838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4749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321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3893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46513" indent="-22383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DEB7F-D17F-4B11-B032-D63642021429}" type="slidenum">
              <a:rPr lang="en-US" altLang="it-IT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altLang="it-IT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961318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4909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129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194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8240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72380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215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007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59967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3304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014925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E372A-7324-6148-91D3-80F7A5DE330E}" type="datetimeFigureOut">
              <a:rPr lang="it-IT" smtClean="0"/>
              <a:pPr/>
              <a:t>23/05/2018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53E8-B7E9-1C4B-B66F-BAE4BAD071D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8056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Foglio_di_lavoro_di_Microsoft_Office_Excel_97-20033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Foglio_di_lavoro_di_Microsoft_Office_Excel_97-20031.xls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Foglio_di_lavoro_di_Microsoft_Office_Excel_97-20032.xls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613"/>
          <a:stretch/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1107988" y="145683"/>
            <a:ext cx="10839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0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BARI 25 </a:t>
            </a:r>
            <a:r>
              <a:rPr lang="mr-IN" sz="20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000" b="1" dirty="0" smtClean="0">
                <a:solidFill>
                  <a:srgbClr val="00338D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000" b="1" dirty="0">
              <a:solidFill>
                <a:srgbClr val="00338D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itolo 1"/>
          <p:cNvSpPr>
            <a:spLocks noGrp="1"/>
          </p:cNvSpPr>
          <p:nvPr>
            <p:ph type="ctrTitle"/>
          </p:nvPr>
        </p:nvSpPr>
        <p:spPr>
          <a:xfrm>
            <a:off x="244388" y="1259848"/>
            <a:ext cx="7985212" cy="939905"/>
          </a:xfrm>
        </p:spPr>
        <p:txBody>
          <a:bodyPr>
            <a:normAutofit fontScale="90000"/>
          </a:bodyPr>
          <a:lstStyle/>
          <a:p>
            <a:pPr algn="l"/>
            <a:r>
              <a:rPr lang="it-IT" dirty="0" smtClean="0">
                <a:latin typeface="Helvetica Neue Light" charset="0"/>
                <a:ea typeface="Helvetica Neue Light" charset="0"/>
                <a:cs typeface="Helvetica Neue Light" charset="0"/>
              </a:rPr>
              <a:t>GMT </a:t>
            </a:r>
            <a:r>
              <a:rPr lang="it-IT" sz="3100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Resoconto attività anno sociale </a:t>
            </a:r>
            <a:br>
              <a:rPr lang="it-IT" sz="3100" b="1" dirty="0" smtClean="0">
                <a:latin typeface="Helvetica Neue Light" charset="0"/>
                <a:ea typeface="Helvetica Neue Light" charset="0"/>
                <a:cs typeface="Helvetica Neue Light" charset="0"/>
              </a:rPr>
            </a:br>
            <a:r>
              <a:rPr lang="it-IT" sz="3100" b="1" dirty="0" smtClean="0">
                <a:latin typeface="Helvetica Neue Light" charset="0"/>
                <a:ea typeface="Helvetica Neue Light" charset="0"/>
                <a:cs typeface="Helvetica Neue Light" charset="0"/>
              </a:rPr>
              <a:t>Luglio 2017 – Aprile 2018</a:t>
            </a:r>
            <a:endParaRPr lang="it-IT" sz="3100" b="1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13" name="Sottotitolo 2"/>
          <p:cNvSpPr>
            <a:spLocks noGrp="1"/>
          </p:cNvSpPr>
          <p:nvPr>
            <p:ph type="subTitle" idx="1"/>
          </p:nvPr>
        </p:nvSpPr>
        <p:spPr>
          <a:xfrm>
            <a:off x="244388" y="2404316"/>
            <a:ext cx="6613612" cy="1100128"/>
          </a:xfrm>
        </p:spPr>
        <p:txBody>
          <a:bodyPr/>
          <a:lstStyle/>
          <a:p>
            <a:pPr algn="l"/>
            <a:r>
              <a:rPr lang="it-IT" dirty="0" smtClean="0">
                <a:latin typeface="Helvetica Neue Light" charset="0"/>
                <a:ea typeface="Helvetica Neue Light" charset="0"/>
                <a:cs typeface="Helvetica Neue Light" charset="0"/>
              </a:rPr>
              <a:t>Relatore PDG Coordinatore </a:t>
            </a:r>
            <a:r>
              <a:rPr lang="it-IT" dirty="0" err="1" smtClean="0">
                <a:latin typeface="Helvetica Neue Light" charset="0"/>
                <a:ea typeface="Helvetica Neue Light" charset="0"/>
                <a:cs typeface="Helvetica Neue Light" charset="0"/>
              </a:rPr>
              <a:t>multidistrettuale</a:t>
            </a:r>
            <a:endParaRPr lang="it-IT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l"/>
            <a:r>
              <a:rPr lang="it-IT" dirty="0" smtClean="0">
                <a:latin typeface="Helvetica Neue Light" charset="0"/>
                <a:ea typeface="Helvetica Neue Light" charset="0"/>
                <a:cs typeface="Helvetica Neue Light" charset="0"/>
              </a:rPr>
              <a:t>Lion Nome e Cognome Peppino Potenza</a:t>
            </a:r>
            <a:endParaRPr lang="it-IT" dirty="0"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88" y="179586"/>
            <a:ext cx="880857" cy="830997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6" y="3927102"/>
            <a:ext cx="3280168" cy="2648857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</p:spTree>
    <p:extLst>
      <p:ext uri="{BB962C8B-B14F-4D97-AF65-F5344CB8AC3E}">
        <p14:creationId xmlns="" xmlns:p14="http://schemas.microsoft.com/office/powerpoint/2010/main" val="97929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Immagine 6" descr="lionlogo_2c_trasparente grand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2333" y="1"/>
            <a:ext cx="7196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1576051" y="6248400"/>
            <a:ext cx="609600" cy="4572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93A0F99E-EA70-4F2C-89EF-CB4854109CAC}" type="slidenum">
              <a:rPr lang="en-US" altLang="it-IT" sz="2000" b="1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10</a:t>
            </a:fld>
            <a:endParaRPr lang="en-US" altLang="it-IT" sz="2000" b="1" dirty="0" smtClean="0">
              <a:solidFill>
                <a:srgbClr val="FF0000"/>
              </a:solidFill>
            </a:endParaRPr>
          </a:p>
        </p:txBody>
      </p:sp>
      <p:sp>
        <p:nvSpPr>
          <p:cNvPr id="3077" name="CasellaDiTesto 9"/>
          <p:cNvSpPr txBox="1">
            <a:spLocks noChangeArrowheads="1"/>
          </p:cNvSpPr>
          <p:nvPr/>
        </p:nvSpPr>
        <p:spPr bwMode="auto">
          <a:xfrm>
            <a:off x="3242733" y="84138"/>
            <a:ext cx="567478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it-IT" altLang="it-IT" sz="1200" b="1">
                <a:solidFill>
                  <a:srgbClr val="FFFFFF"/>
                </a:solidFill>
                <a:latin typeface="Arial" charset="0"/>
              </a:rPr>
              <a:t>THE INTERNATIONAL ASSOCIATION OF LIONS CLUBS</a:t>
            </a:r>
          </a:p>
        </p:txBody>
      </p:sp>
      <p:sp>
        <p:nvSpPr>
          <p:cNvPr id="3078" name="Titolo 1"/>
          <p:cNvSpPr>
            <a:spLocks noGrp="1"/>
          </p:cNvSpPr>
          <p:nvPr>
            <p:ph type="title"/>
          </p:nvPr>
        </p:nvSpPr>
        <p:spPr>
          <a:xfrm>
            <a:off x="914400" y="500063"/>
            <a:ext cx="10363200" cy="1143000"/>
          </a:xfrm>
        </p:spPr>
        <p:txBody>
          <a:bodyPr/>
          <a:lstStyle/>
          <a:p>
            <a:r>
              <a:rPr lang="it-IT" altLang="it-IT" sz="3600" smtClean="0">
                <a:latin typeface="Arial Black" pitchFamily="34" charset="0"/>
              </a:rPr>
              <a:t>Multidistretto 108</a:t>
            </a:r>
            <a:br>
              <a:rPr lang="it-IT" altLang="it-IT" sz="3600" smtClean="0">
                <a:latin typeface="Arial Black" pitchFamily="34" charset="0"/>
              </a:rPr>
            </a:br>
            <a:r>
              <a:rPr lang="it-IT" altLang="it-IT" sz="2800" smtClean="0">
                <a:latin typeface="Arial Black" pitchFamily="34" charset="0"/>
              </a:rPr>
              <a:t>Entrate/Uscite Soci Ultimi 5 Anni al mese di Aprile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9401" y="436564"/>
            <a:ext cx="1073151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Grafico 7"/>
          <p:cNvGraphicFramePr>
            <a:graphicFrameLocks/>
          </p:cNvGraphicFramePr>
          <p:nvPr/>
        </p:nvGraphicFramePr>
        <p:xfrm>
          <a:off x="844551" y="1362076"/>
          <a:ext cx="10502900" cy="4926013"/>
        </p:xfrm>
        <a:graphic>
          <a:graphicData uri="http://schemas.openxmlformats.org/presentationml/2006/ole">
            <p:oleObj spid="_x0000_s34818" r:id="rId6" imgW="7876715" imgH="4932091" progId="Excel.Sheet.8">
              <p:embed/>
            </p:oleObj>
          </a:graphicData>
        </a:graphic>
      </p:graphicFrame>
      <p:sp>
        <p:nvSpPr>
          <p:cNvPr id="8" name="Rettangolo 7"/>
          <p:cNvSpPr/>
          <p:nvPr/>
        </p:nvSpPr>
        <p:spPr>
          <a:xfrm>
            <a:off x="9144000" y="4357689"/>
            <a:ext cx="762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600" b="1" dirty="0">
                <a:solidFill>
                  <a:schemeClr val="tx1"/>
                </a:solidFill>
              </a:rPr>
              <a:t>+ 27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380960" y="3714752"/>
            <a:ext cx="1000132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ccia in giù 8"/>
          <p:cNvSpPr/>
          <p:nvPr/>
        </p:nvSpPr>
        <p:spPr>
          <a:xfrm>
            <a:off x="380960" y="3714752"/>
            <a:ext cx="666755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-</a:t>
            </a:r>
            <a:endParaRPr lang="it-IT" dirty="0"/>
          </a:p>
        </p:txBody>
      </p:sp>
      <p:sp>
        <p:nvSpPr>
          <p:cNvPr id="10" name="Freccia in giù 9"/>
          <p:cNvSpPr/>
          <p:nvPr/>
        </p:nvSpPr>
        <p:spPr>
          <a:xfrm flipH="1">
            <a:off x="1142965" y="3714752"/>
            <a:ext cx="666753" cy="428628"/>
          </a:xfrm>
          <a:prstGeom prst="downArrow">
            <a:avLst>
              <a:gd name="adj1" fmla="val 50000"/>
              <a:gd name="adj2" fmla="val 3074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/>
          <p:cNvSpPr/>
          <p:nvPr/>
        </p:nvSpPr>
        <p:spPr>
          <a:xfrm flipH="1">
            <a:off x="1904971" y="3714752"/>
            <a:ext cx="666755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3" name="Freccia in giù 12"/>
          <p:cNvSpPr/>
          <p:nvPr/>
        </p:nvSpPr>
        <p:spPr>
          <a:xfrm>
            <a:off x="2666976" y="3714752"/>
            <a:ext cx="666755" cy="5715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in giù 13"/>
          <p:cNvSpPr/>
          <p:nvPr/>
        </p:nvSpPr>
        <p:spPr>
          <a:xfrm>
            <a:off x="3463274" y="3714752"/>
            <a:ext cx="632463" cy="64294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in giù 14"/>
          <p:cNvSpPr/>
          <p:nvPr/>
        </p:nvSpPr>
        <p:spPr>
          <a:xfrm>
            <a:off x="4286237" y="3714752"/>
            <a:ext cx="666756" cy="17145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 flipH="1">
            <a:off x="5143493" y="3714752"/>
            <a:ext cx="666753" cy="92869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/>
          <p:cNvSpPr/>
          <p:nvPr/>
        </p:nvSpPr>
        <p:spPr>
          <a:xfrm flipH="1">
            <a:off x="6000750" y="3714752"/>
            <a:ext cx="666753" cy="78581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Freccia in giù 18"/>
          <p:cNvSpPr/>
          <p:nvPr/>
        </p:nvSpPr>
        <p:spPr>
          <a:xfrm>
            <a:off x="6858005" y="3714752"/>
            <a:ext cx="571504" cy="4286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in su 20"/>
          <p:cNvSpPr/>
          <p:nvPr/>
        </p:nvSpPr>
        <p:spPr>
          <a:xfrm>
            <a:off x="7715261" y="3571876"/>
            <a:ext cx="285752" cy="142876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ettangolo 23"/>
          <p:cNvSpPr/>
          <p:nvPr/>
        </p:nvSpPr>
        <p:spPr>
          <a:xfrm>
            <a:off x="380960" y="5500702"/>
            <a:ext cx="10001320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smtClean="0">
                <a:solidFill>
                  <a:schemeClr val="tx2">
                    <a:lumMod val="75000"/>
                  </a:schemeClr>
                </a:solidFill>
              </a:rPr>
              <a:t>     7          8           9            10           11            12             1              2              3           4              5          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lang="it-IT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380960" y="2285992"/>
            <a:ext cx="9906069" cy="64294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002060"/>
                </a:solidFill>
              </a:rPr>
              <a:t>-103      -134       -283      -268         -277        -519       -304        -257      -112       </a:t>
            </a:r>
            <a:r>
              <a:rPr lang="it-IT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+27</a:t>
            </a:r>
            <a:endParaRPr lang="it-IT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Ovale 25"/>
          <p:cNvSpPr/>
          <p:nvPr/>
        </p:nvSpPr>
        <p:spPr>
          <a:xfrm>
            <a:off x="10477531" y="2357430"/>
            <a:ext cx="1333509" cy="50006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Netto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8" name="Ovale 27"/>
          <p:cNvSpPr/>
          <p:nvPr/>
        </p:nvSpPr>
        <p:spPr>
          <a:xfrm>
            <a:off x="10572781" y="5572140"/>
            <a:ext cx="1238259" cy="5715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</a:rPr>
              <a:t>Mese</a:t>
            </a:r>
            <a:endParaRPr lang="it-IT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Connettore 1 29"/>
          <p:cNvCxnSpPr/>
          <p:nvPr/>
        </p:nvCxnSpPr>
        <p:spPr>
          <a:xfrm rot="5400000">
            <a:off x="892932" y="2535761"/>
            <a:ext cx="50006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 rot="5400000">
            <a:off x="1559687" y="2535761"/>
            <a:ext cx="50006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rot="5400000">
            <a:off x="2262161" y="2571480"/>
            <a:ext cx="428628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 rot="5400000">
            <a:off x="2952728" y="2571480"/>
            <a:ext cx="571504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rot="5400000">
            <a:off x="3845703" y="2535761"/>
            <a:ext cx="50006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 rot="5400000">
            <a:off x="4607708" y="2535761"/>
            <a:ext cx="50006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/>
          <p:nvPr/>
        </p:nvCxnSpPr>
        <p:spPr>
          <a:xfrm rot="5400000">
            <a:off x="5464964" y="2535761"/>
            <a:ext cx="50006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 rot="5400000">
            <a:off x="6322220" y="2535761"/>
            <a:ext cx="500066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rot="5400000">
            <a:off x="7024694" y="2571480"/>
            <a:ext cx="428628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46"/>
          <p:cNvSpPr/>
          <p:nvPr/>
        </p:nvSpPr>
        <p:spPr>
          <a:xfrm>
            <a:off x="666712" y="571480"/>
            <a:ext cx="10953827" cy="11430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b="1" dirty="0" err="1" smtClean="0">
                <a:solidFill>
                  <a:schemeClr val="tx2">
                    <a:lumMod val="75000"/>
                  </a:schemeClr>
                </a:solidFill>
              </a:rPr>
              <a:t>Multidistretto</a:t>
            </a:r>
            <a:r>
              <a:rPr lang="it-IT" sz="4000" b="1" dirty="0" smtClean="0">
                <a:solidFill>
                  <a:schemeClr val="tx2">
                    <a:lumMod val="75000"/>
                  </a:schemeClr>
                </a:solidFill>
              </a:rPr>
              <a:t> 108</a:t>
            </a:r>
          </a:p>
          <a:p>
            <a:pPr algn="ctr"/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Netto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 mese per mese da </a:t>
            </a:r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</a:rPr>
              <a:t>Luglio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2017 ad </a:t>
            </a:r>
            <a:r>
              <a:rPr lang="it-IT" b="1" dirty="0" smtClean="0">
                <a:solidFill>
                  <a:schemeClr val="tx2">
                    <a:lumMod val="75000"/>
                  </a:schemeClr>
                </a:solidFill>
              </a:rPr>
              <a:t> Aprile </a:t>
            </a:r>
            <a:r>
              <a:rPr lang="it-IT" sz="3200" b="1" dirty="0" smtClean="0">
                <a:solidFill>
                  <a:schemeClr val="tx2">
                    <a:lumMod val="75000"/>
                  </a:schemeClr>
                </a:solidFill>
              </a:rPr>
              <a:t>2018</a:t>
            </a:r>
            <a:endParaRPr lang="it-IT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8324"/>
          </a:xfrm>
        </p:spPr>
        <p:txBody>
          <a:bodyPr>
            <a:normAutofit/>
          </a:bodyPr>
          <a:lstStyle/>
          <a:p>
            <a:r>
              <a:rPr lang="it-IT" sz="3600" b="1" i="1" u="sng" dirty="0" smtClean="0">
                <a:solidFill>
                  <a:srgbClr val="002060"/>
                </a:solidFill>
                <a:latin typeface="Helvetica Neue Light" charset="0"/>
                <a:ea typeface="Helvetica Neue Light" charset="0"/>
                <a:cs typeface="Helvetica Neue Light" charset="0"/>
              </a:rPr>
              <a:t>Gli indicatori al 23  Maggio 2018</a:t>
            </a:r>
            <a:endParaRPr lang="it-IT" sz="3600" b="1" i="1" u="sng" dirty="0">
              <a:solidFill>
                <a:srgbClr val="002060"/>
              </a:solidFill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 rot="10800000" flipV="1">
            <a:off x="1052286" y="2210936"/>
            <a:ext cx="9906866" cy="427667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              SOCI  </a:t>
            </a:r>
            <a:r>
              <a:rPr lang="it-IT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Entrate     2912 </a:t>
            </a: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 </a:t>
            </a:r>
          </a:p>
          <a:p>
            <a:pPr algn="l"/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                         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Uscite       2731</a:t>
            </a:r>
          </a:p>
          <a:p>
            <a:pPr algn="l"/>
            <a:endParaRPr lang="it-IT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l"/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                         Netto    +18   </a:t>
            </a:r>
          </a:p>
          <a:p>
            <a:pPr algn="l"/>
            <a:endParaRPr lang="it-IT" sz="4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l"/>
            <a:r>
              <a:rPr lang="it-IT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N.Ro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Soci al   1/7/2017       40784         </a:t>
            </a:r>
          </a:p>
          <a:p>
            <a:pPr algn="l"/>
            <a:r>
              <a:rPr lang="it-IT" sz="3200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N.Ro</a:t>
            </a:r>
            <a:r>
              <a:rPr lang="it-IT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Soci al   23 /5/2018    40965 </a:t>
            </a:r>
          </a:p>
          <a:p>
            <a:pPr algn="l"/>
            <a:endParaRPr lang="it-IT" dirty="0" smtClean="0">
              <a:latin typeface="Helvetica Neue Light" charset="0"/>
              <a:ea typeface="Helvetica Neue Light" charset="0"/>
              <a:cs typeface="Helvetica Neue Light" charset="0"/>
            </a:endParaRPr>
          </a:p>
          <a:p>
            <a:pPr algn="l"/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             </a:t>
            </a:r>
            <a:r>
              <a:rPr lang="it-IT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N.Ro</a:t>
            </a: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 Light" charset="0"/>
                <a:ea typeface="Helvetica Neue Light" charset="0"/>
                <a:cs typeface="Helvetica Neue Light" charset="0"/>
              </a:rPr>
              <a:t>  Club  </a:t>
            </a:r>
            <a:endParaRPr lang="it-IT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 Neue Light" charset="0"/>
              <a:ea typeface="Helvetica Neue Light" charset="0"/>
              <a:cs typeface="Helvetica Neue Light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441896"/>
            <a:ext cx="12192000" cy="416103"/>
          </a:xfrm>
          <a:prstGeom prst="rect">
            <a:avLst/>
          </a:prstGeom>
          <a:gradFill flip="none" rotWithShape="1">
            <a:gsLst>
              <a:gs pos="25000">
                <a:srgbClr val="EBB700">
                  <a:tint val="66000"/>
                  <a:satMod val="160000"/>
                </a:srgbClr>
              </a:gs>
              <a:gs pos="61000">
                <a:srgbClr val="EBB700">
                  <a:tint val="44500"/>
                  <a:satMod val="160000"/>
                </a:srgbClr>
              </a:gs>
              <a:gs pos="100000">
                <a:srgbClr val="EBB700">
                  <a:tint val="23500"/>
                  <a:satMod val="160000"/>
                  <a:lumMod val="0"/>
                  <a:lumOff val="10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12192000" cy="1122363"/>
          </a:xfrm>
          <a:prstGeom prst="rect">
            <a:avLst/>
          </a:prstGeom>
          <a:solidFill>
            <a:srgbClr val="0033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062" y="44537"/>
            <a:ext cx="1279612" cy="1033287"/>
          </a:xfrm>
          <a:prstGeom prst="rect">
            <a:avLst/>
          </a:prstGeom>
          <a:effectLst>
            <a:glow rad="50800">
              <a:schemeClr val="bg1">
                <a:alpha val="99000"/>
              </a:schemeClr>
            </a:glow>
          </a:effectLst>
        </p:spPr>
      </p:pic>
      <p:sp>
        <p:nvSpPr>
          <p:cNvPr id="8" name="CasellaDiTesto 7"/>
          <p:cNvSpPr txBox="1"/>
          <p:nvPr/>
        </p:nvSpPr>
        <p:spPr>
          <a:xfrm>
            <a:off x="1524000" y="14568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LIONS CLUBS INTERNATIONAL MD 108 ITALY</a:t>
            </a:r>
          </a:p>
          <a:p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66° Congresso Nazionale Lions - BARI 25 </a:t>
            </a:r>
            <a:r>
              <a:rPr lang="mr-IN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–</a:t>
            </a:r>
            <a:r>
              <a:rPr lang="it-IT" sz="2400" b="1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27 Maggio 2018</a:t>
            </a:r>
            <a:endParaRPr lang="it-IT" sz="2400" b="1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3057" y="1425766"/>
            <a:ext cx="1745343" cy="5257059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68" y="1425765"/>
            <a:ext cx="1745343" cy="5257059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" y="145683"/>
            <a:ext cx="880857" cy="830997"/>
          </a:xfrm>
          <a:prstGeom prst="rect">
            <a:avLst/>
          </a:prstGeom>
        </p:spPr>
      </p:pic>
      <p:sp>
        <p:nvSpPr>
          <p:cNvPr id="11" name="Ovale 10"/>
          <p:cNvSpPr/>
          <p:nvPr/>
        </p:nvSpPr>
        <p:spPr>
          <a:xfrm>
            <a:off x="5581934" y="3152633"/>
            <a:ext cx="2429302" cy="12828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+181</a:t>
            </a:r>
            <a:endParaRPr lang="it-IT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e 11"/>
          <p:cNvSpPr/>
          <p:nvPr/>
        </p:nvSpPr>
        <p:spPr>
          <a:xfrm>
            <a:off x="5936776" y="5295331"/>
            <a:ext cx="2074459" cy="114656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it-IT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136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890588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Obiettivo del GMT</a:t>
            </a:r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914400" y="1571625"/>
            <a:ext cx="10363200" cy="4643438"/>
          </a:xfrm>
          <a:solidFill>
            <a:srgbClr val="FFC000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002060"/>
                </a:solidFill>
              </a:rPr>
              <a:t>                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POTENZIARE </a:t>
            </a:r>
          </a:p>
          <a:p>
            <a:pPr algn="ctr">
              <a:buFontTx/>
              <a:buNone/>
              <a:defRPr/>
            </a:pPr>
            <a:r>
              <a:rPr lang="it-IT" sz="4000" dirty="0" smtClean="0"/>
              <a:t>(Conservare e far crescere il </a:t>
            </a:r>
            <a:r>
              <a:rPr lang="it-IT" sz="4000" dirty="0" err="1" smtClean="0"/>
              <a:t>n.ro</a:t>
            </a:r>
            <a:r>
              <a:rPr lang="it-IT" sz="4000" dirty="0" smtClean="0"/>
              <a:t> dei Club e dei soci</a:t>
            </a:r>
            <a:r>
              <a:rPr lang="it-IT" sz="2800" dirty="0" smtClean="0"/>
              <a:t>)</a:t>
            </a:r>
          </a:p>
          <a:p>
            <a:pPr algn="ctr">
              <a:buFontTx/>
              <a:buNone/>
              <a:defRPr/>
            </a:pPr>
            <a:r>
              <a:rPr lang="it-IT" sz="4800" b="1" dirty="0" smtClean="0">
                <a:solidFill>
                  <a:schemeClr val="accent6"/>
                </a:solidFill>
              </a:rPr>
              <a:t> 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 Corpo sociale  al fine di                 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dare  maggior sviluppo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  <a:endParaRPr lang="it-IT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None/>
              <a:defRPr/>
            </a:pPr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D91DE8-EC20-4654-9103-6E5EBBDB53A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890588"/>
          </a:xfrm>
        </p:spPr>
        <p:txBody>
          <a:bodyPr/>
          <a:lstStyle/>
          <a:p>
            <a:pPr>
              <a:defRPr/>
            </a:pPr>
            <a:r>
              <a:rPr lang="it-IT" b="1" dirty="0" smtClean="0">
                <a:solidFill>
                  <a:schemeClr val="accent6"/>
                </a:solidFill>
              </a:rPr>
              <a:t>Perché conservare</a:t>
            </a:r>
            <a:endParaRPr lang="it-IT" b="1" dirty="0">
              <a:solidFill>
                <a:schemeClr val="accent6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714500"/>
            <a:ext cx="10363200" cy="4381500"/>
          </a:xfrm>
          <a:solidFill>
            <a:srgbClr val="FABE00"/>
          </a:solidFill>
        </p:spPr>
        <p:txBody>
          <a:bodyPr/>
          <a:lstStyle/>
          <a:p>
            <a:pPr algn="ctr">
              <a:defRPr/>
            </a:pPr>
            <a:r>
              <a:rPr lang="it-IT" sz="4400" b="1" dirty="0" smtClean="0"/>
              <a:t>Il Corpo sociale rappresenta il nostro </a:t>
            </a:r>
          </a:p>
          <a:p>
            <a:pPr algn="ctr">
              <a:buFontTx/>
              <a:buNone/>
              <a:defRPr/>
            </a:pPr>
            <a:r>
              <a:rPr lang="it-IT" sz="4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PATRIMONIO</a:t>
            </a:r>
          </a:p>
          <a:p>
            <a:pPr algn="ctr">
              <a:buFontTx/>
              <a:buNone/>
              <a:defRPr/>
            </a:pPr>
            <a:r>
              <a:rPr lang="it-IT" sz="4000" b="1" dirty="0" smtClean="0"/>
              <a:t>e se questo perde di consistenza vanno in crisi</a:t>
            </a:r>
          </a:p>
          <a:p>
            <a:pPr algn="ctr">
              <a:buFontTx/>
              <a:buNone/>
              <a:defRPr/>
            </a:pPr>
            <a:r>
              <a:rPr lang="it-IT" sz="4000" b="1" dirty="0" smtClean="0"/>
              <a:t>le attività di servizio </a:t>
            </a:r>
          </a:p>
          <a:p>
            <a:pPr>
              <a:buFontTx/>
              <a:buNone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4ACE3E-7F53-4DF4-859F-F1338F2F05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63200" cy="962025"/>
          </a:xfrm>
        </p:spPr>
        <p:txBody>
          <a:bodyPr/>
          <a:lstStyle/>
          <a:p>
            <a:pPr>
              <a:defRPr/>
            </a:pPr>
            <a:r>
              <a:rPr lang="it-IT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crescere</a:t>
            </a:r>
            <a:endParaRPr lang="it-IT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500188"/>
            <a:ext cx="10363200" cy="4786312"/>
          </a:xfrm>
          <a:solidFill>
            <a:srgbClr val="FFC000"/>
          </a:solidFill>
        </p:spPr>
        <p:txBody>
          <a:bodyPr>
            <a:normAutofit fontScale="92500"/>
          </a:bodyPr>
          <a:lstStyle/>
          <a:p>
            <a:pPr algn="ctr">
              <a:buFontTx/>
              <a:buNone/>
              <a:defRPr/>
            </a:pPr>
            <a:r>
              <a:rPr lang="it-IT" dirty="0" err="1" smtClean="0">
                <a:solidFill>
                  <a:schemeClr val="accent6"/>
                </a:solidFill>
              </a:rPr>
              <a:t>*</a:t>
            </a:r>
            <a:r>
              <a:rPr lang="it-IT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Incrementare</a:t>
            </a:r>
            <a:r>
              <a:rPr lang="it-IT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3600" b="1" dirty="0" smtClean="0">
                <a:solidFill>
                  <a:schemeClr val="accent6"/>
                </a:solidFill>
              </a:rPr>
              <a:t> </a:t>
            </a:r>
            <a:r>
              <a:rPr lang="it-IT" sz="3600" b="1" dirty="0" smtClean="0"/>
              <a:t>le idee,le esperienze la contribuzione ,aumentare cioè la solidarietà prodotta con i service .</a:t>
            </a:r>
          </a:p>
          <a:p>
            <a:pPr algn="ctr">
              <a:buFontTx/>
              <a:buNone/>
              <a:defRPr/>
            </a:pPr>
            <a:r>
              <a:rPr lang="it-IT" sz="3600" b="1" i="1" dirty="0" smtClean="0"/>
              <a:t>A partire dal 2021 l’obiettivo  è di servire</a:t>
            </a:r>
          </a:p>
          <a:p>
            <a:pPr algn="ctr">
              <a:buFontTx/>
              <a:buNone/>
              <a:defRPr/>
            </a:pPr>
            <a:r>
              <a:rPr lang="it-IT" sz="3600" b="1" i="1" dirty="0" smtClean="0"/>
              <a:t>200 milioni di persone nel mondo attraverso il lavoro di 1.700.000 di soci.</a:t>
            </a:r>
          </a:p>
          <a:p>
            <a:pPr algn="ctr">
              <a:buFontTx/>
              <a:buNone/>
              <a:defRPr/>
            </a:pPr>
            <a:r>
              <a:rPr lang="it-IT" sz="3600" b="1" dirty="0" err="1" smtClean="0">
                <a:solidFill>
                  <a:schemeClr val="accent6"/>
                </a:solidFill>
              </a:rPr>
              <a:t>*</a:t>
            </a:r>
            <a:r>
              <a:rPr lang="it-IT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diffondere</a:t>
            </a:r>
            <a:r>
              <a:rPr lang="it-IT" sz="3600" b="1" dirty="0" smtClean="0">
                <a:solidFill>
                  <a:schemeClr val="accent6"/>
                </a:solidFill>
              </a:rPr>
              <a:t> </a:t>
            </a:r>
            <a:r>
              <a:rPr lang="it-IT" sz="3600" b="1" dirty="0" smtClean="0"/>
              <a:t>i nostri valori nella società,</a:t>
            </a:r>
          </a:p>
          <a:p>
            <a:pPr algn="ctr">
              <a:buFontTx/>
              <a:buNone/>
              <a:defRPr/>
            </a:pPr>
            <a:r>
              <a:rPr lang="it-IT" sz="3600" b="1" dirty="0" err="1" smtClean="0">
                <a:solidFill>
                  <a:schemeClr val="accent6"/>
                </a:solidFill>
              </a:rPr>
              <a:t>*</a:t>
            </a:r>
            <a:r>
              <a:rPr lang="it-IT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assicurare</a:t>
            </a:r>
            <a:r>
              <a:rPr lang="it-IT" sz="3600" b="1" dirty="0" smtClean="0">
                <a:solidFill>
                  <a:schemeClr val="accent6"/>
                </a:solidFill>
              </a:rPr>
              <a:t> </a:t>
            </a:r>
            <a:r>
              <a:rPr lang="it-IT" sz="3600" b="1" dirty="0" smtClean="0"/>
              <a:t>il futuro ai  Club e all’Associazione</a:t>
            </a:r>
          </a:p>
          <a:p>
            <a:pPr>
              <a:buFontTx/>
              <a:buNone/>
              <a:defRPr/>
            </a:pPr>
            <a:endParaRPr lang="it-IT" dirty="0" smtClean="0"/>
          </a:p>
          <a:p>
            <a:pPr>
              <a:buFontTx/>
              <a:buNone/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776093-1348-496E-8420-84ED334C6B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>
          <a:solidFill>
            <a:srgbClr val="FFDD71"/>
          </a:solidFill>
        </p:spPr>
        <p:txBody>
          <a:bodyPr/>
          <a:lstStyle/>
          <a:p>
            <a:endParaRPr lang="it-IT" smtClean="0"/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538B50-150D-4E63-866D-BD05D88B51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762001" y="285750"/>
            <a:ext cx="10572751" cy="607218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66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Cio’</a:t>
            </a:r>
            <a:r>
              <a:rPr lang="it-IT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66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è misurabile è migliorabile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63200" cy="6762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accent6"/>
                </a:solidFill>
              </a:rPr>
              <a:t>Gli obiettivi del  GMT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500188"/>
            <a:ext cx="10363200" cy="4595812"/>
          </a:xfrm>
          <a:solidFill>
            <a:srgbClr val="7FF96F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sz="4000" b="1" dirty="0" smtClean="0"/>
              <a:t>Sono  </a:t>
            </a:r>
            <a:r>
              <a:rPr lang="it-IT" sz="4000" b="1" dirty="0" smtClean="0">
                <a:solidFill>
                  <a:srgbClr val="FF0000"/>
                </a:solidFill>
              </a:rPr>
              <a:t>misurabili</a:t>
            </a:r>
            <a:r>
              <a:rPr lang="it-IT" sz="4000" b="1" dirty="0" smtClean="0"/>
              <a:t> attraverso </a:t>
            </a:r>
          </a:p>
          <a:p>
            <a:pPr algn="ctr">
              <a:buFontTx/>
              <a:buNone/>
              <a:defRPr/>
            </a:pPr>
            <a:r>
              <a:rPr lang="it-IT" dirty="0" smtClean="0"/>
              <a:t>  </a:t>
            </a:r>
            <a:r>
              <a:rPr lang="it-IT" sz="4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INDICATORI</a:t>
            </a:r>
          </a:p>
          <a:p>
            <a:pPr algn="ctr">
              <a:buFontTx/>
              <a:buNone/>
              <a:defRPr/>
            </a:pPr>
            <a:r>
              <a:rPr lang="it-IT" sz="4000" b="1" dirty="0" smtClean="0"/>
              <a:t> che informano sulla bontà delle azioni che si mettono in atto per conservare e far crescere il corpo sociale  e quindi di </a:t>
            </a:r>
            <a:r>
              <a:rPr lang="it-IT" sz="4000" b="1" dirty="0" smtClean="0">
                <a:solidFill>
                  <a:srgbClr val="FF0000"/>
                </a:solidFill>
              </a:rPr>
              <a:t>migliorarle</a:t>
            </a:r>
            <a:r>
              <a:rPr lang="it-IT" sz="4000" b="1" dirty="0" smtClean="0"/>
              <a:t> </a:t>
            </a:r>
            <a:endParaRPr lang="it-IT" sz="4000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50A0D-3952-4670-8985-D8F7570B2D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olo 1"/>
          <p:cNvSpPr>
            <a:spLocks noGrp="1"/>
          </p:cNvSpPr>
          <p:nvPr>
            <p:ph type="title"/>
          </p:nvPr>
        </p:nvSpPr>
        <p:spPr>
          <a:xfrm>
            <a:off x="717551" y="404813"/>
            <a:ext cx="10363200" cy="658812"/>
          </a:xfrm>
        </p:spPr>
        <p:txBody>
          <a:bodyPr/>
          <a:lstStyle/>
          <a:p>
            <a:r>
              <a:rPr lang="it-IT" altLang="it-IT" sz="3600" smtClean="0">
                <a:latin typeface="Arial Black" pitchFamily="34" charset="0"/>
              </a:rPr>
              <a:t>Multidistretto 108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664951" y="6237288"/>
            <a:ext cx="285749" cy="457200"/>
          </a:xfrm>
        </p:spPr>
        <p:txBody>
          <a:bodyPr/>
          <a:lstStyle/>
          <a:p>
            <a:pPr>
              <a:defRPr/>
            </a:pPr>
            <a:fld id="{7DE09FAB-3C40-4D4E-B849-CDF81A38FFE1}" type="slidenum">
              <a:rPr lang="en-US" sz="2000" b="1" smtClean="0">
                <a:solidFill>
                  <a:srgbClr val="FF0000"/>
                </a:solidFill>
              </a:rPr>
              <a:pPr>
                <a:defRPr/>
              </a:pPr>
              <a:t>7</a:t>
            </a:fld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513485" y="404813"/>
            <a:ext cx="106891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 bwMode="auto">
          <a:xfrm>
            <a:off x="2832100" y="957263"/>
            <a:ext cx="623993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it-IT" altLang="it-IT" sz="1800" kern="0" dirty="0" smtClean="0">
                <a:latin typeface="Arial Black" pitchFamily="34" charset="0"/>
              </a:rPr>
              <a:t>Ultimi 5 Anni al Mese di Aprile</a:t>
            </a:r>
          </a:p>
        </p:txBody>
      </p:sp>
      <p:graphicFrame>
        <p:nvGraphicFramePr>
          <p:cNvPr id="1026" name="Grafico 7"/>
          <p:cNvGraphicFramePr>
            <a:graphicFrameLocks/>
          </p:cNvGraphicFramePr>
          <p:nvPr/>
        </p:nvGraphicFramePr>
        <p:xfrm>
          <a:off x="1047751" y="1000125"/>
          <a:ext cx="10339916" cy="5068888"/>
        </p:xfrm>
        <a:graphic>
          <a:graphicData uri="http://schemas.openxmlformats.org/presentationml/2006/ole">
            <p:oleObj spid="_x0000_s32770" r:id="rId5" imgW="7876715" imgH="5066215" progId="Excel.Sheet.8">
              <p:embed/>
            </p:oleObj>
          </a:graphicData>
        </a:graphic>
      </p:graphicFrame>
      <p:sp>
        <p:nvSpPr>
          <p:cNvPr id="11" name="Rettangolo 10"/>
          <p:cNvSpPr/>
          <p:nvPr/>
        </p:nvSpPr>
        <p:spPr>
          <a:xfrm>
            <a:off x="2381251" y="1428751"/>
            <a:ext cx="666749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>
                <a:solidFill>
                  <a:schemeClr val="tx1"/>
                </a:solidFill>
              </a:rPr>
              <a:t>1320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3810001" y="1428751"/>
            <a:ext cx="666751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>
                <a:solidFill>
                  <a:schemeClr val="tx1"/>
                </a:solidFill>
              </a:rPr>
              <a:t>1323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5238751" y="1428751"/>
            <a:ext cx="666749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>
                <a:solidFill>
                  <a:schemeClr val="tx1"/>
                </a:solidFill>
              </a:rPr>
              <a:t>132</a:t>
            </a:r>
            <a:r>
              <a:rPr lang="it-IT" sz="1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6667500" y="1428751"/>
            <a:ext cx="666751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>
                <a:solidFill>
                  <a:schemeClr val="tx1"/>
                </a:solidFill>
              </a:rPr>
              <a:t>1321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8096251" y="1428751"/>
            <a:ext cx="666749" cy="2143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1000" b="1" dirty="0">
                <a:solidFill>
                  <a:schemeClr val="tx1"/>
                </a:solidFill>
              </a:rPr>
              <a:t>1333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magine 6" descr="lionlogo_2c_trasparente grande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72333" y="1"/>
            <a:ext cx="719667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Segnaposto numero diapositiva 2"/>
          <p:cNvSpPr>
            <a:spLocks noGrp="1"/>
          </p:cNvSpPr>
          <p:nvPr>
            <p:ph type="sldNum" sz="quarter" idx="12"/>
          </p:nvPr>
        </p:nvSpPr>
        <p:spPr>
          <a:xfrm>
            <a:off x="11576051" y="6248400"/>
            <a:ext cx="609600" cy="4572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fld id="{8D0366A6-12FA-4F25-954F-51EE39BE9F93}" type="slidenum">
              <a:rPr lang="en-US" altLang="it-IT" sz="2000" b="1" smtClean="0">
                <a:solidFill>
                  <a:srgbClr val="FF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t>8</a:t>
            </a:fld>
            <a:endParaRPr lang="en-US" altLang="it-IT" sz="2000" b="1" dirty="0" smtClean="0">
              <a:solidFill>
                <a:srgbClr val="FF0000"/>
              </a:solidFill>
            </a:endParaRPr>
          </a:p>
        </p:txBody>
      </p:sp>
      <p:sp>
        <p:nvSpPr>
          <p:cNvPr id="2053" name="CasellaDiTesto 9"/>
          <p:cNvSpPr txBox="1">
            <a:spLocks noChangeArrowheads="1"/>
          </p:cNvSpPr>
          <p:nvPr/>
        </p:nvSpPr>
        <p:spPr bwMode="auto">
          <a:xfrm>
            <a:off x="3242733" y="84138"/>
            <a:ext cx="5674784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•"/>
            </a:pPr>
            <a:r>
              <a:rPr lang="it-IT" altLang="it-IT" sz="1200" b="1">
                <a:solidFill>
                  <a:srgbClr val="FFFFFF"/>
                </a:solidFill>
                <a:latin typeface="Arial" charset="0"/>
              </a:rPr>
              <a:t>THE INTERNATIONAL ASSOCIATION OF LIONS CLUBS</a:t>
            </a:r>
          </a:p>
        </p:txBody>
      </p:sp>
      <p:sp>
        <p:nvSpPr>
          <p:cNvPr id="2054" name="Titolo 1"/>
          <p:cNvSpPr>
            <a:spLocks noGrp="1"/>
          </p:cNvSpPr>
          <p:nvPr>
            <p:ph type="title"/>
          </p:nvPr>
        </p:nvSpPr>
        <p:spPr>
          <a:xfrm>
            <a:off x="814917" y="511176"/>
            <a:ext cx="9793816" cy="587375"/>
          </a:xfrm>
        </p:spPr>
        <p:txBody>
          <a:bodyPr>
            <a:normAutofit fontScale="90000"/>
          </a:bodyPr>
          <a:lstStyle/>
          <a:p>
            <a:r>
              <a:rPr lang="it-IT" altLang="it-IT" sz="2800" smtClean="0">
                <a:latin typeface="Arial Black" pitchFamily="34" charset="0"/>
              </a:rPr>
              <a:t>Multidistretto 108</a:t>
            </a:r>
            <a:br>
              <a:rPr lang="it-IT" altLang="it-IT" sz="2800" smtClean="0">
                <a:latin typeface="Arial Black" pitchFamily="34" charset="0"/>
              </a:rPr>
            </a:br>
            <a:r>
              <a:rPr lang="it-IT" altLang="it-IT" sz="2800" smtClean="0">
                <a:latin typeface="Arial Black" pitchFamily="34" charset="0"/>
              </a:rPr>
              <a:t>Soci ultimi 5 anni al mese di  Aprile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39401" y="436564"/>
            <a:ext cx="1073151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Grafico 7"/>
          <p:cNvGraphicFramePr>
            <a:graphicFrameLocks/>
          </p:cNvGraphicFramePr>
          <p:nvPr/>
        </p:nvGraphicFramePr>
        <p:xfrm>
          <a:off x="747185" y="1217614"/>
          <a:ext cx="10409767" cy="5070475"/>
        </p:xfrm>
        <a:graphic>
          <a:graphicData uri="http://schemas.openxmlformats.org/presentationml/2006/ole">
            <p:oleObj spid="_x0000_s33794" r:id="rId6" imgW="7809653" imgH="5072312" progId="Excel.Sheet.8">
              <p:embed/>
            </p:oleObj>
          </a:graphicData>
        </a:graphic>
      </p:graphicFrame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10363200" cy="747713"/>
          </a:xfrm>
          <a:solidFill>
            <a:srgbClr val="FFDD71"/>
          </a:solidFill>
        </p:spPr>
        <p:txBody>
          <a:bodyPr/>
          <a:lstStyle/>
          <a:p>
            <a:r>
              <a:rPr lang="it-IT" smtClean="0"/>
              <a:t>La composizione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14400" y="1500188"/>
            <a:ext cx="10363200" cy="4595812"/>
          </a:xfrm>
          <a:solidFill>
            <a:srgbClr val="FFC000"/>
          </a:solidFill>
        </p:spPr>
        <p:txBody>
          <a:bodyPr/>
          <a:lstStyle/>
          <a:p>
            <a:pPr algn="ctr">
              <a:buFontTx/>
              <a:buNone/>
              <a:defRPr/>
            </a:pPr>
            <a:r>
              <a:rPr lang="it-IT" b="1" i="1" dirty="0" smtClean="0"/>
              <a:t>Aprile 2018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Uomini  31.007  (75,98 % )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      9.804  (24,02% )</a:t>
            </a:r>
          </a:p>
          <a:p>
            <a:pPr algn="ctr">
              <a:buFontTx/>
              <a:buNone/>
              <a:defRPr/>
            </a:pPr>
            <a:r>
              <a:rPr lang="it-IT" b="1" i="1" dirty="0" smtClean="0"/>
              <a:t>Aprile  2017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Uomini 31.688 (76,83 )</a:t>
            </a:r>
          </a:p>
          <a:p>
            <a:pPr algn="ctr">
              <a:buFontTx/>
              <a:buNone/>
              <a:defRPr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Donne     9.557 (23,17% </a:t>
            </a:r>
          </a:p>
          <a:p>
            <a:pPr algn="ctr">
              <a:buFontTx/>
              <a:buNone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Età media Aprile 2018  59,5</a:t>
            </a:r>
          </a:p>
          <a:p>
            <a:pPr algn="ctr">
              <a:buFontTx/>
              <a:buNone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Età media Aprile 2017 60,5</a:t>
            </a:r>
          </a:p>
          <a:p>
            <a:pPr algn="ctr">
              <a:buFontTx/>
              <a:buNone/>
              <a:defRPr/>
            </a:pPr>
            <a:endParaRPr lang="it-IT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None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21942-D3F0-48C4-8A1A-E6A3A28AB86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365</Words>
  <Application>Microsoft Macintosh PowerPoint</Application>
  <PresentationFormat>Personalizzato</PresentationFormat>
  <Paragraphs>82</Paragraphs>
  <Slides>12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Tema di Office</vt:lpstr>
      <vt:lpstr>Foglio di lavoro di Microsoft Office Excel 97-2003</vt:lpstr>
      <vt:lpstr>GMT Resoconto attività anno sociale  Luglio 2017 – Aprile 2018</vt:lpstr>
      <vt:lpstr>Obiettivo del GMT</vt:lpstr>
      <vt:lpstr>Perché conservare</vt:lpstr>
      <vt:lpstr>Perché crescere</vt:lpstr>
      <vt:lpstr>Diapositiva 5</vt:lpstr>
      <vt:lpstr>Gli obiettivi del  GMT</vt:lpstr>
      <vt:lpstr>Multidistretto 108</vt:lpstr>
      <vt:lpstr>Multidistretto 108 Soci ultimi 5 anni al mese di  Aprile</vt:lpstr>
      <vt:lpstr>La composizione</vt:lpstr>
      <vt:lpstr>Multidistretto 108 Entrate/Uscite Soci Ultimi 5 Anni al mese di Aprile</vt:lpstr>
      <vt:lpstr>Diapositiva 11</vt:lpstr>
      <vt:lpstr>Gli indicatori al 23  Maggio 2018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Alessio Delfino</dc:creator>
  <cp:lastModifiedBy>Utente</cp:lastModifiedBy>
  <cp:revision>29</cp:revision>
  <dcterms:created xsi:type="dcterms:W3CDTF">2018-03-22T10:45:48Z</dcterms:created>
  <dcterms:modified xsi:type="dcterms:W3CDTF">2018-05-23T15:25:06Z</dcterms:modified>
</cp:coreProperties>
</file>