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0" r:id="rId6"/>
    <p:sldId id="262" r:id="rId7"/>
    <p:sldId id="265" r:id="rId8"/>
    <p:sldId id="269" r:id="rId9"/>
    <p:sldId id="263" r:id="rId10"/>
    <p:sldId id="266" r:id="rId11"/>
    <p:sldId id="267" r:id="rId12"/>
    <p:sldId id="264" r:id="rId13"/>
    <p:sldId id="268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D"/>
    <a:srgbClr val="EB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0"/>
    <p:restoredTop sz="94662"/>
  </p:normalViewPr>
  <p:slideViewPr>
    <p:cSldViewPr snapToGrid="0" snapToObjects="1">
      <p:cViewPr>
        <p:scale>
          <a:sx n="93" d="100"/>
          <a:sy n="93" d="100"/>
        </p:scale>
        <p:origin x="-1434" y="-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6EAD6-D7BA-0C4A-85FF-3C6F7E2BF392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CDE86-E6C0-4B40-9E10-A155FAE5B4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9251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31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90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295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4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240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803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156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7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967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043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492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E372A-7324-6148-91D3-80F7A5DE330E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C53E8-B7E9-1C4B-B66F-BAE4BAD07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67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3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6441896"/>
            <a:ext cx="12192000" cy="416103"/>
          </a:xfrm>
          <a:prstGeom prst="rect">
            <a:avLst/>
          </a:prstGeom>
          <a:gradFill flip="none" rotWithShape="1">
            <a:gsLst>
              <a:gs pos="25000">
                <a:srgbClr val="EBB700">
                  <a:tint val="66000"/>
                  <a:satMod val="160000"/>
                </a:srgbClr>
              </a:gs>
              <a:gs pos="61000">
                <a:srgbClr val="EBB700">
                  <a:tint val="44500"/>
                  <a:satMod val="160000"/>
                </a:srgbClr>
              </a:gs>
              <a:gs pos="100000">
                <a:srgbClr val="EBB700">
                  <a:tint val="23500"/>
                  <a:satMod val="160000"/>
                  <a:lumMod val="0"/>
                  <a:lumOff val="100000"/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107988" y="145683"/>
            <a:ext cx="10839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338D"/>
                </a:solidFill>
                <a:latin typeface="Helvetica Neue" charset="0"/>
                <a:ea typeface="Helvetica Neue" charset="0"/>
                <a:cs typeface="Helvetica Neue" charset="0"/>
              </a:rPr>
              <a:t>LIONS CLUBS INTERNATIONAL MD 108 ITALY</a:t>
            </a:r>
          </a:p>
          <a:p>
            <a:r>
              <a:rPr lang="it-IT" sz="2000" b="1" dirty="0" smtClean="0">
                <a:solidFill>
                  <a:srgbClr val="00338D"/>
                </a:solidFill>
                <a:latin typeface="Helvetica Neue" charset="0"/>
                <a:ea typeface="Helvetica Neue" charset="0"/>
                <a:cs typeface="Helvetica Neue" charset="0"/>
              </a:rPr>
              <a:t>66° Congresso Nazionale Lions BARI 25 </a:t>
            </a:r>
            <a:r>
              <a:rPr lang="mr-IN" sz="2000" b="1" dirty="0" smtClean="0">
                <a:solidFill>
                  <a:srgbClr val="00338D"/>
                </a:solidFill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it-IT" sz="2000" b="1" dirty="0" smtClean="0">
                <a:solidFill>
                  <a:srgbClr val="00338D"/>
                </a:solidFill>
                <a:latin typeface="Helvetica Neue" charset="0"/>
                <a:ea typeface="Helvetica Neue" charset="0"/>
                <a:cs typeface="Helvetica Neue" charset="0"/>
              </a:rPr>
              <a:t> 27 Maggio 2018</a:t>
            </a:r>
            <a:endParaRPr lang="it-IT" sz="2000" b="1" dirty="0">
              <a:solidFill>
                <a:srgbClr val="00338D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" name="Titolo 1"/>
          <p:cNvSpPr>
            <a:spLocks noGrp="1"/>
          </p:cNvSpPr>
          <p:nvPr>
            <p:ph type="ctrTitle"/>
          </p:nvPr>
        </p:nvSpPr>
        <p:spPr>
          <a:xfrm>
            <a:off x="244388" y="1259848"/>
            <a:ext cx="9144000" cy="939905"/>
          </a:xfrm>
        </p:spPr>
        <p:txBody>
          <a:bodyPr>
            <a:normAutofit/>
          </a:bodyPr>
          <a:lstStyle/>
          <a:p>
            <a:pPr algn="l"/>
            <a:r>
              <a:rPr lang="it-IT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endParaRPr lang="it-IT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3" name="Sottotitolo 2"/>
          <p:cNvSpPr>
            <a:spLocks noGrp="1"/>
          </p:cNvSpPr>
          <p:nvPr>
            <p:ph type="subTitle" idx="1"/>
          </p:nvPr>
        </p:nvSpPr>
        <p:spPr>
          <a:xfrm>
            <a:off x="244388" y="2404316"/>
            <a:ext cx="6613612" cy="1100128"/>
          </a:xfrm>
        </p:spPr>
        <p:txBody>
          <a:bodyPr/>
          <a:lstStyle/>
          <a:p>
            <a:pPr algn="l"/>
            <a:r>
              <a:rPr lang="it-IT" dirty="0" smtClean="0">
                <a:latin typeface="Helvetica Neue Light" charset="0"/>
                <a:ea typeface="Helvetica Neue Light" charset="0"/>
                <a:cs typeface="Helvetica Neue Light" charset="0"/>
              </a:rPr>
              <a:t>Relatore</a:t>
            </a:r>
          </a:p>
          <a:p>
            <a:pPr algn="l"/>
            <a:r>
              <a:rPr lang="it-IT" dirty="0" smtClean="0">
                <a:latin typeface="Helvetica Neue Light" charset="0"/>
                <a:ea typeface="Helvetica Neue Light" charset="0"/>
                <a:cs typeface="Helvetica Neue Light" charset="0"/>
              </a:rPr>
              <a:t>Lion Paolo Colombo</a:t>
            </a:r>
            <a:endParaRPr lang="it-IT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88" y="179586"/>
            <a:ext cx="880857" cy="830997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6" y="3927102"/>
            <a:ext cx="3280168" cy="2648857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5" y="981266"/>
            <a:ext cx="5806255" cy="150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29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5047393"/>
            <a:ext cx="9206394" cy="732247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it-IT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Diffusione </a:t>
            </a:r>
            <a:r>
              <a:rPr lang="it-IT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</a:t>
            </a:r>
            <a:r>
              <a:rPr lang="it-IT" sz="2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Seleggo</a:t>
            </a:r>
            <a:r>
              <a:rPr lang="it-IT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nei distretti Lions</a:t>
            </a:r>
            <a:br>
              <a:rPr lang="it-IT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it-IT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scuole iscritte sono presenti  nei  distretti                                 </a:t>
            </a:r>
            <a:br>
              <a:rPr lang="it-IT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Ib1</a:t>
            </a:r>
            <a:r>
              <a:rPr lang="it-IT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Ib2, Ib3, Ib4, </a:t>
            </a:r>
            <a:r>
              <a:rPr lang="it-IT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Ia1,Ia3,TA1 </a:t>
            </a:r>
            <a:r>
              <a:rPr lang="it-IT" sz="24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Ab,L,Tb</a:t>
            </a:r>
            <a:r>
              <a:rPr lang="it-IT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br>
              <a:rPr lang="it-IT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alcuni con </a:t>
            </a:r>
            <a:r>
              <a:rPr lang="it-IT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gruppi di lavoro </a:t>
            </a:r>
            <a:r>
              <a:rPr lang="it-IT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operativi</a:t>
            </a:r>
            <a:br>
              <a:rPr lang="it-IT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singoli utenti iscritti sono sparsi in tutta Italia</a:t>
            </a:r>
            <a:r>
              <a:rPr lang="it-IT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4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ogni Distretto abbia un </a:t>
            </a:r>
            <a:r>
              <a:rPr lang="it-IT" sz="4000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Officer</a:t>
            </a:r>
            <a:r>
              <a:rPr lang="it-IT" sz="4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di </a:t>
            </a:r>
            <a:r>
              <a:rPr lang="it-IT" sz="40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riferimento da contattare</a:t>
            </a:r>
            <a:endParaRPr lang="it-IT" sz="4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6441896"/>
            <a:ext cx="12192000" cy="416103"/>
          </a:xfrm>
          <a:prstGeom prst="rect">
            <a:avLst/>
          </a:prstGeom>
          <a:gradFill flip="none" rotWithShape="1">
            <a:gsLst>
              <a:gs pos="25000">
                <a:srgbClr val="EBB700">
                  <a:tint val="66000"/>
                  <a:satMod val="160000"/>
                </a:srgbClr>
              </a:gs>
              <a:gs pos="61000">
                <a:srgbClr val="EBB700">
                  <a:tint val="44500"/>
                  <a:satMod val="160000"/>
                </a:srgbClr>
              </a:gs>
              <a:gs pos="100000">
                <a:srgbClr val="EBB700">
                  <a:tint val="23500"/>
                  <a:satMod val="160000"/>
                  <a:lumMod val="0"/>
                  <a:lumOff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33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062" y="44537"/>
            <a:ext cx="1279612" cy="1033287"/>
          </a:xfrm>
          <a:prstGeom prst="rect">
            <a:avLst/>
          </a:prstGeom>
          <a:effectLst>
            <a:glow rad="50800">
              <a:schemeClr val="bg1">
                <a:alpha val="99000"/>
              </a:schemeClr>
            </a:glow>
          </a:effectLst>
        </p:spPr>
      </p:pic>
      <p:sp>
        <p:nvSpPr>
          <p:cNvPr id="8" name="CasellaDiTesto 7"/>
          <p:cNvSpPr txBox="1"/>
          <p:nvPr/>
        </p:nvSpPr>
        <p:spPr>
          <a:xfrm>
            <a:off x="1524000" y="14568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LIONS CLUBS INTERNATIONAL MD 108 ITALY</a:t>
            </a:r>
          </a:p>
          <a:p>
            <a:r>
              <a:rPr lang="it-IT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66° Congresso Nazionale Lions - BARI 25 </a:t>
            </a:r>
            <a:r>
              <a:rPr lang="mr-IN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it-IT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27 Maggio 2018</a:t>
            </a:r>
            <a:endParaRPr lang="it-IT" sz="2400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057" y="1425766"/>
            <a:ext cx="1745343" cy="5257059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868" y="1425765"/>
            <a:ext cx="1745343" cy="5257059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145683"/>
            <a:ext cx="880857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6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33525" y="3294062"/>
            <a:ext cx="9144000" cy="22875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it-IT" sz="2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6441896"/>
            <a:ext cx="12192000" cy="416103"/>
          </a:xfrm>
          <a:prstGeom prst="rect">
            <a:avLst/>
          </a:prstGeom>
          <a:gradFill flip="none" rotWithShape="1">
            <a:gsLst>
              <a:gs pos="25000">
                <a:srgbClr val="EBB700">
                  <a:tint val="66000"/>
                  <a:satMod val="160000"/>
                </a:srgbClr>
              </a:gs>
              <a:gs pos="61000">
                <a:srgbClr val="EBB700">
                  <a:tint val="44500"/>
                  <a:satMod val="160000"/>
                </a:srgbClr>
              </a:gs>
              <a:gs pos="100000">
                <a:srgbClr val="EBB700">
                  <a:tint val="23500"/>
                  <a:satMod val="160000"/>
                  <a:lumMod val="0"/>
                  <a:lumOff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33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062" y="44537"/>
            <a:ext cx="1279612" cy="1033287"/>
          </a:xfrm>
          <a:prstGeom prst="rect">
            <a:avLst/>
          </a:prstGeom>
          <a:effectLst>
            <a:glow rad="50800">
              <a:schemeClr val="bg1">
                <a:alpha val="99000"/>
              </a:schemeClr>
            </a:glow>
          </a:effectLst>
        </p:spPr>
      </p:pic>
      <p:sp>
        <p:nvSpPr>
          <p:cNvPr id="8" name="CasellaDiTesto 7"/>
          <p:cNvSpPr txBox="1"/>
          <p:nvPr/>
        </p:nvSpPr>
        <p:spPr>
          <a:xfrm>
            <a:off x="1524000" y="14568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LIONS CLUBS INTERNATIONAL MD 108 ITALY</a:t>
            </a:r>
          </a:p>
          <a:p>
            <a:r>
              <a:rPr lang="it-IT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66° Congresso Nazionale Lions - BARI 25 </a:t>
            </a:r>
            <a:r>
              <a:rPr lang="mr-IN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it-IT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27 Maggio 2018</a:t>
            </a:r>
            <a:endParaRPr lang="it-IT" sz="2400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057" y="1425766"/>
            <a:ext cx="1745343" cy="5257059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868" y="1425765"/>
            <a:ext cx="1745343" cy="5257059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145683"/>
            <a:ext cx="880857" cy="83099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52287" y="1964049"/>
            <a:ext cx="9792372" cy="376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altLang="it-IT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altLang="it-IT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è mettere a disposizione  uno strumento  potente ed efficiente con risultati certificati </a:t>
            </a:r>
            <a:r>
              <a:rPr lang="it-IT" altLang="it-IT" sz="20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ma fare </a:t>
            </a:r>
            <a:r>
              <a:rPr lang="it-IT" altLang="it-IT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modo che gli studenti lo possano utilizzare. </a:t>
            </a:r>
            <a:br>
              <a:rPr lang="it-IT" altLang="it-IT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it-IT" altLang="it-IT" sz="2000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t-IT" altLang="it-IT" sz="20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Occorre </a:t>
            </a:r>
            <a:r>
              <a:rPr lang="it-IT" altLang="it-IT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la catena  certificatori/specialisti , dirigenti scolastici , docenti </a:t>
            </a:r>
            <a:r>
              <a:rPr lang="it-IT" altLang="it-IT" sz="2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altLang="it-IT" sz="2000" b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genitori </a:t>
            </a:r>
            <a:r>
              <a:rPr lang="it-IT" altLang="it-IT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studenti  funzioni </a:t>
            </a:r>
            <a:r>
              <a:rPr lang="it-IT" altLang="it-IT" sz="2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it-IT" altLang="it-IT" sz="2000" b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tutti </a:t>
            </a:r>
            <a:r>
              <a:rPr lang="it-IT" altLang="it-IT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collaborino.                                                                          </a:t>
            </a:r>
            <a:br>
              <a:rPr lang="it-IT" altLang="it-IT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it-IT" altLang="it-IT" sz="2000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t-IT" altLang="it-IT" sz="20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</a:t>
            </a:r>
            <a:r>
              <a:rPr lang="it-IT" altLang="it-IT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ciascuno si assuma la propria </a:t>
            </a:r>
            <a:r>
              <a:rPr lang="it-IT" altLang="it-IT" sz="20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responsabilità </a:t>
            </a:r>
            <a:r>
              <a:rPr lang="it-IT" altLang="it-IT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il recupero di tutte le intelligenze </a:t>
            </a:r>
            <a:br>
              <a:rPr lang="it-IT" altLang="it-IT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altLang="it-IT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altLang="it-IT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it-IT" sz="2400" dirty="0">
              <a:solidFill>
                <a:schemeClr val="tx2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345969" y="1487141"/>
            <a:ext cx="2619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  <a:latin typeface="Verdana "/>
              </a:rPr>
              <a:t>La vera sfida </a:t>
            </a:r>
            <a:endParaRPr lang="it-IT" sz="2400" b="1" dirty="0">
              <a:solidFill>
                <a:srgbClr val="C00000"/>
              </a:solidFill>
              <a:latin typeface="Verdana "/>
            </a:endParaRPr>
          </a:p>
        </p:txBody>
      </p:sp>
    </p:spTree>
    <p:extLst>
      <p:ext uri="{BB962C8B-B14F-4D97-AF65-F5344CB8AC3E}">
        <p14:creationId xmlns:p14="http://schemas.microsoft.com/office/powerpoint/2010/main" val="357684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70" y="1345916"/>
            <a:ext cx="10448299" cy="5304032"/>
          </a:xfrm>
        </p:spPr>
        <p:txBody>
          <a:bodyPr>
            <a:norm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it-IT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it-IT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400" b="1" dirty="0" smtClean="0">
                <a:solidFill>
                  <a:srgbClr val="C00000"/>
                </a:solidFill>
                <a:latin typeface="Verdana 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</a:t>
            </a:r>
            <a:r>
              <a:rPr lang="it-IT" sz="2400" b="1" dirty="0">
                <a:solidFill>
                  <a:srgbClr val="C00000"/>
                </a:solidFill>
                <a:latin typeface="Verdana "/>
              </a:rPr>
              <a:t> </a:t>
            </a:r>
            <a:r>
              <a:rPr lang="it-IT" sz="2400" b="1" dirty="0" smtClean="0">
                <a:solidFill>
                  <a:srgbClr val="C00000"/>
                </a:solidFill>
                <a:latin typeface="Verdana "/>
              </a:rPr>
              <a:t> </a:t>
            </a:r>
            <a:r>
              <a:rPr lang="it-IT" sz="3100" b="1" dirty="0" smtClean="0">
                <a:solidFill>
                  <a:srgbClr val="C00000"/>
                </a:solidFill>
                <a:latin typeface="Verdana "/>
              </a:rPr>
              <a:t>Invito </a:t>
            </a:r>
            <a:r>
              <a:rPr lang="it-IT" sz="3100" b="1" dirty="0">
                <a:solidFill>
                  <a:srgbClr val="C00000"/>
                </a:solidFill>
                <a:latin typeface="Verdana "/>
              </a:rPr>
              <a:t>ai Lions </a:t>
            </a:r>
            <a:r>
              <a:rPr lang="it-IT" sz="3100" dirty="0">
                <a:solidFill>
                  <a:srgbClr val="002060"/>
                </a:solidFill>
                <a:latin typeface="Verdana 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sz="3100" dirty="0">
                <a:solidFill>
                  <a:srgbClr val="002060"/>
                </a:solidFill>
                <a:latin typeface="Verdana 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  <a:r>
              <a:rPr lang="it-IT" sz="3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Ogni Club Lions adotti una scuola </a:t>
            </a:r>
            <a:r>
              <a:rPr lang="it-IT" sz="27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sz="27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7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</a:t>
            </a:r>
            <a:r>
              <a:rPr lang="it-IT" sz="2400" b="1" u="sng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 </a:t>
            </a:r>
            <a:r>
              <a:rPr lang="it-IT" sz="2400" b="1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primo service  dura mezz’ora  </a:t>
            </a:r>
            <a:r>
              <a:rPr lang="it-IT" sz="2400" b="1" u="sng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sz="2400" b="1" u="sng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Confrontate </a:t>
            </a:r>
            <a:r>
              <a:rPr lang="it-IT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libri di testo della scuola media  del  vostro territorio con quanto abbiamo a catalogo. </a:t>
            </a:r>
            <a:r>
              <a:rPr lang="it-IT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Avvicinate una scuola o l’autorità scolastica </a:t>
            </a:r>
            <a:br>
              <a:rPr lang="it-IT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400" b="1" u="sng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segnalatecelo a       </a:t>
            </a:r>
            <a:r>
              <a:rPr lang="it-IT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</a:t>
            </a:r>
            <a:r>
              <a:rPr lang="it-IT" sz="3600" b="1" u="sng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contattaci@seleggo.org</a:t>
            </a:r>
            <a:r>
              <a:rPr lang="it-IT" sz="3600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sz="3600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it-IT" sz="3600" dirty="0">
              <a:solidFill>
                <a:schemeClr val="tx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6441896"/>
            <a:ext cx="12192000" cy="416103"/>
          </a:xfrm>
          <a:prstGeom prst="rect">
            <a:avLst/>
          </a:prstGeom>
          <a:gradFill flip="none" rotWithShape="1">
            <a:gsLst>
              <a:gs pos="25000">
                <a:srgbClr val="EBB700">
                  <a:tint val="66000"/>
                  <a:satMod val="160000"/>
                </a:srgbClr>
              </a:gs>
              <a:gs pos="61000">
                <a:srgbClr val="EBB700">
                  <a:tint val="44500"/>
                  <a:satMod val="160000"/>
                </a:srgbClr>
              </a:gs>
              <a:gs pos="100000">
                <a:srgbClr val="EBB700">
                  <a:tint val="23500"/>
                  <a:satMod val="160000"/>
                  <a:lumMod val="0"/>
                  <a:lumOff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33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062" y="44537"/>
            <a:ext cx="1279612" cy="1033287"/>
          </a:xfrm>
          <a:prstGeom prst="rect">
            <a:avLst/>
          </a:prstGeom>
          <a:effectLst>
            <a:glow rad="50800">
              <a:schemeClr val="bg1">
                <a:alpha val="99000"/>
              </a:schemeClr>
            </a:glow>
          </a:effectLst>
        </p:spPr>
      </p:pic>
      <p:sp>
        <p:nvSpPr>
          <p:cNvPr id="8" name="CasellaDiTesto 7"/>
          <p:cNvSpPr txBox="1"/>
          <p:nvPr/>
        </p:nvSpPr>
        <p:spPr>
          <a:xfrm>
            <a:off x="1524000" y="14568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LIONS CLUBS INTERNATIONAL MD 108 ITALY</a:t>
            </a:r>
          </a:p>
          <a:p>
            <a:r>
              <a:rPr lang="it-IT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66° Congresso Nazionale Lions - BARI 25 </a:t>
            </a:r>
            <a:r>
              <a:rPr lang="mr-IN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it-IT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27 Maggio 2018</a:t>
            </a:r>
            <a:endParaRPr lang="it-IT" sz="2400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057" y="1425766"/>
            <a:ext cx="1745343" cy="5257059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868" y="1425765"/>
            <a:ext cx="1745343" cy="5257059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145683"/>
            <a:ext cx="880857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2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25992" y="1228956"/>
            <a:ext cx="9144000" cy="2287587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it-IT" sz="2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6441896"/>
            <a:ext cx="12192000" cy="416103"/>
          </a:xfrm>
          <a:prstGeom prst="rect">
            <a:avLst/>
          </a:prstGeom>
          <a:gradFill flip="none" rotWithShape="1">
            <a:gsLst>
              <a:gs pos="25000">
                <a:srgbClr val="EBB700">
                  <a:tint val="66000"/>
                  <a:satMod val="160000"/>
                </a:srgbClr>
              </a:gs>
              <a:gs pos="61000">
                <a:srgbClr val="EBB700">
                  <a:tint val="44500"/>
                  <a:satMod val="160000"/>
                </a:srgbClr>
              </a:gs>
              <a:gs pos="100000">
                <a:srgbClr val="EBB700">
                  <a:tint val="23500"/>
                  <a:satMod val="160000"/>
                  <a:lumMod val="0"/>
                  <a:lumOff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33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062" y="44537"/>
            <a:ext cx="1279612" cy="1033287"/>
          </a:xfrm>
          <a:prstGeom prst="rect">
            <a:avLst/>
          </a:prstGeom>
          <a:effectLst>
            <a:glow rad="50800">
              <a:schemeClr val="bg1">
                <a:alpha val="99000"/>
              </a:schemeClr>
            </a:glow>
          </a:effectLst>
        </p:spPr>
      </p:pic>
      <p:sp>
        <p:nvSpPr>
          <p:cNvPr id="8" name="CasellaDiTesto 7"/>
          <p:cNvSpPr txBox="1"/>
          <p:nvPr/>
        </p:nvSpPr>
        <p:spPr>
          <a:xfrm>
            <a:off x="1524000" y="14568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LIONS CLUBS INTERNATIONAL MD 108 ITALY</a:t>
            </a:r>
          </a:p>
          <a:p>
            <a:r>
              <a:rPr lang="it-IT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66° Congresso Nazionale Lions - BARI 25 </a:t>
            </a:r>
            <a:r>
              <a:rPr lang="mr-IN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it-IT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27 Maggio 2018</a:t>
            </a:r>
            <a:endParaRPr lang="it-IT" sz="2400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057" y="1425766"/>
            <a:ext cx="1745343" cy="5257059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868" y="1425765"/>
            <a:ext cx="1745343" cy="5257059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145683"/>
            <a:ext cx="880857" cy="830997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86" y="1613043"/>
            <a:ext cx="10541293" cy="298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001748" y="4921321"/>
            <a:ext cx="8477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it-IT" altLang="it-IT" sz="3600" b="1" dirty="0" smtClean="0">
                <a:solidFill>
                  <a:srgbClr val="002060"/>
                </a:solidFill>
                <a:latin typeface="Verdana "/>
              </a:rPr>
              <a:t>            </a:t>
            </a:r>
            <a:r>
              <a:rPr lang="it-IT" altLang="it-IT" sz="4800" b="1" dirty="0" smtClean="0">
                <a:solidFill>
                  <a:schemeClr val="tx2"/>
                </a:solidFill>
                <a:latin typeface="Verdana "/>
              </a:rPr>
              <a:t>www</a:t>
            </a:r>
            <a:r>
              <a:rPr lang="it-IT" altLang="it-IT" sz="4800" b="1" dirty="0">
                <a:solidFill>
                  <a:schemeClr val="tx2"/>
                </a:solidFill>
                <a:latin typeface="Verdana "/>
              </a:rPr>
              <a:t>. seleggo.org    </a:t>
            </a:r>
          </a:p>
          <a:p>
            <a:pPr>
              <a:spcBef>
                <a:spcPct val="0"/>
              </a:spcBef>
              <a:defRPr/>
            </a:pPr>
            <a:r>
              <a:rPr lang="it-IT" altLang="it-IT" sz="4800" b="1" dirty="0">
                <a:solidFill>
                  <a:schemeClr val="tx2"/>
                </a:solidFill>
                <a:latin typeface="Verdana "/>
              </a:rPr>
              <a:t>      contattaci@seleggo.org</a:t>
            </a:r>
          </a:p>
        </p:txBody>
      </p:sp>
    </p:spTree>
    <p:extLst>
      <p:ext uri="{BB962C8B-B14F-4D97-AF65-F5344CB8AC3E}">
        <p14:creationId xmlns:p14="http://schemas.microsoft.com/office/powerpoint/2010/main" val="310081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381250" y="1122363"/>
            <a:ext cx="6696075" cy="658812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  <a:latin typeface="Verdana "/>
                <a:ea typeface="Helvetica Neue Light" charset="0"/>
                <a:cs typeface="Helvetica Neue Light" charset="0"/>
              </a:rPr>
              <a:t>  Lo sviluppo di </a:t>
            </a:r>
            <a:endParaRPr lang="it-IT" sz="2800" b="1" dirty="0">
              <a:solidFill>
                <a:srgbClr val="C00000"/>
              </a:solidFill>
              <a:latin typeface="Verdana "/>
              <a:ea typeface="Helvetica Neue Light" charset="0"/>
              <a:cs typeface="Helvetica Neue Light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26058" y="3602038"/>
            <a:ext cx="8941942" cy="1655762"/>
          </a:xfrm>
        </p:spPr>
        <p:txBody>
          <a:bodyPr>
            <a:normAutofit fontScale="85000" lnSpcReduction="20000"/>
          </a:bodyPr>
          <a:lstStyle/>
          <a:p>
            <a:endParaRPr lang="it-IT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it-IT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Ricerca </a:t>
            </a:r>
            <a:r>
              <a:rPr lang="it-IT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scientifica e innovazione tecnologica  per un service </a:t>
            </a:r>
            <a:r>
              <a:rPr lang="it-IT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</a:t>
            </a:r>
            <a:r>
              <a:rPr lang="it-IT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grande importanza sociale per il recupero di studenti che </a:t>
            </a:r>
            <a:r>
              <a:rPr lang="it-IT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abbandonano la scuola</a:t>
            </a:r>
            <a:endParaRPr lang="it-IT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6441896"/>
            <a:ext cx="12192000" cy="416103"/>
          </a:xfrm>
          <a:prstGeom prst="rect">
            <a:avLst/>
          </a:prstGeom>
          <a:gradFill flip="none" rotWithShape="1">
            <a:gsLst>
              <a:gs pos="25000">
                <a:srgbClr val="EBB700">
                  <a:tint val="66000"/>
                  <a:satMod val="160000"/>
                </a:srgbClr>
              </a:gs>
              <a:gs pos="61000">
                <a:srgbClr val="EBB700">
                  <a:tint val="44500"/>
                  <a:satMod val="160000"/>
                </a:srgbClr>
              </a:gs>
              <a:gs pos="100000">
                <a:srgbClr val="EBB700">
                  <a:tint val="23500"/>
                  <a:satMod val="160000"/>
                  <a:lumMod val="0"/>
                  <a:lumOff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33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062" y="44537"/>
            <a:ext cx="1279612" cy="1033287"/>
          </a:xfrm>
          <a:prstGeom prst="rect">
            <a:avLst/>
          </a:prstGeom>
          <a:effectLst>
            <a:glow rad="50800">
              <a:schemeClr val="bg1">
                <a:alpha val="99000"/>
              </a:schemeClr>
            </a:glow>
          </a:effectLst>
        </p:spPr>
      </p:pic>
      <p:sp>
        <p:nvSpPr>
          <p:cNvPr id="8" name="CasellaDiTesto 7"/>
          <p:cNvSpPr txBox="1"/>
          <p:nvPr/>
        </p:nvSpPr>
        <p:spPr>
          <a:xfrm>
            <a:off x="1524000" y="14568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LIONS CLUBS INTERNATIONAL MD 108 ITALY</a:t>
            </a:r>
          </a:p>
          <a:p>
            <a:r>
              <a:rPr lang="it-IT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66° Congresso Nazionale Lions - BARI 25 </a:t>
            </a:r>
            <a:r>
              <a:rPr lang="mr-IN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it-IT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27 Maggio 2018</a:t>
            </a:r>
            <a:endParaRPr lang="it-IT" sz="2400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057" y="1425766"/>
            <a:ext cx="1745343" cy="5257059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868" y="1425765"/>
            <a:ext cx="1745343" cy="5257059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145683"/>
            <a:ext cx="880857" cy="83099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8057"/>
            <a:ext cx="8020050" cy="20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36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43276" y="1122362"/>
            <a:ext cx="5410199" cy="506413"/>
          </a:xfrm>
        </p:spPr>
        <p:txBody>
          <a:bodyPr>
            <a:normAutofit/>
          </a:bodyPr>
          <a:lstStyle/>
          <a:p>
            <a:r>
              <a:rPr lang="it-IT" sz="27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Cosa è </a:t>
            </a:r>
            <a:r>
              <a:rPr lang="it-IT" sz="2700" b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Seleggo</a:t>
            </a:r>
            <a:endParaRPr lang="it-IT" sz="270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95400" y="1762125"/>
            <a:ext cx="9372600" cy="3495675"/>
          </a:xfrm>
        </p:spPr>
        <p:txBody>
          <a:bodyPr>
            <a:normAutofit fontScale="47500" lnSpcReduction="20000"/>
          </a:bodyPr>
          <a:lstStyle/>
          <a:p>
            <a:pPr>
              <a:spcAft>
                <a:spcPts val="1200"/>
              </a:spcAft>
            </a:pPr>
            <a:r>
              <a:rPr lang="it-IT" sz="51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Operativo dal 2015</a:t>
            </a:r>
          </a:p>
          <a:p>
            <a:pPr>
              <a:spcAft>
                <a:spcPts val="1200"/>
              </a:spcAft>
            </a:pPr>
            <a:r>
              <a:rPr lang="it-IT" sz="4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L’attuale  strumento </a:t>
            </a:r>
            <a:r>
              <a:rPr lang="it-IT" sz="4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compensativo per gli studenti </a:t>
            </a:r>
            <a:r>
              <a:rPr lang="it-IT" sz="4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dislessici </a:t>
            </a:r>
            <a:r>
              <a:rPr lang="it-IT" sz="4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(4-5% della popolazione scolastica)                     </a:t>
            </a:r>
          </a:p>
          <a:p>
            <a:pPr>
              <a:spcAft>
                <a:spcPts val="1200"/>
              </a:spcAft>
            </a:pPr>
            <a:r>
              <a:rPr lang="it-IT" sz="4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  <a:r>
              <a:rPr lang="it-IT" sz="4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Libri </a:t>
            </a:r>
            <a:r>
              <a:rPr lang="it-IT" sz="4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testo da leggere e </a:t>
            </a:r>
            <a:r>
              <a:rPr lang="it-IT" sz="4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studiare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4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Trasformazione </a:t>
            </a:r>
            <a:r>
              <a:rPr lang="it-IT" sz="4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 testi in Word con caratteri particolari </a:t>
            </a:r>
            <a:r>
              <a:rPr lang="it-IT" sz="4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ingranditi </a:t>
            </a:r>
            <a:r>
              <a:rPr lang="it-IT" sz="4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it-IT" sz="4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spaziati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4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Ascolto </a:t>
            </a:r>
            <a:r>
              <a:rPr lang="it-IT" sz="4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file Mp3 da sintesi vocale a diversa </a:t>
            </a:r>
            <a:r>
              <a:rPr lang="it-IT" sz="4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velocità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4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File </a:t>
            </a:r>
            <a:r>
              <a:rPr lang="it-IT" sz="4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pdf leggibili da altri software di sintesi vocale (es. </a:t>
            </a:r>
            <a:r>
              <a:rPr lang="it-IT" sz="44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Leggixme</a:t>
            </a:r>
            <a:r>
              <a:rPr lang="it-IT" sz="4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endParaRPr lang="it-IT" sz="440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6441896"/>
            <a:ext cx="12192000" cy="416103"/>
          </a:xfrm>
          <a:prstGeom prst="rect">
            <a:avLst/>
          </a:prstGeom>
          <a:gradFill flip="none" rotWithShape="1">
            <a:gsLst>
              <a:gs pos="25000">
                <a:srgbClr val="EBB700">
                  <a:tint val="66000"/>
                  <a:satMod val="160000"/>
                </a:srgbClr>
              </a:gs>
              <a:gs pos="61000">
                <a:srgbClr val="EBB700">
                  <a:tint val="44500"/>
                  <a:satMod val="160000"/>
                </a:srgbClr>
              </a:gs>
              <a:gs pos="100000">
                <a:srgbClr val="EBB700">
                  <a:tint val="23500"/>
                  <a:satMod val="160000"/>
                  <a:lumMod val="0"/>
                  <a:lumOff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33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062" y="44537"/>
            <a:ext cx="1279612" cy="1033287"/>
          </a:xfrm>
          <a:prstGeom prst="rect">
            <a:avLst/>
          </a:prstGeom>
          <a:effectLst>
            <a:glow rad="50800">
              <a:schemeClr val="bg1">
                <a:alpha val="99000"/>
              </a:schemeClr>
            </a:glow>
          </a:effectLst>
        </p:spPr>
      </p:pic>
      <p:sp>
        <p:nvSpPr>
          <p:cNvPr id="8" name="CasellaDiTesto 7"/>
          <p:cNvSpPr txBox="1"/>
          <p:nvPr/>
        </p:nvSpPr>
        <p:spPr>
          <a:xfrm>
            <a:off x="1524000" y="14568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LIONS CLUBS INTERNATIONAL MD 108 ITALY</a:t>
            </a:r>
          </a:p>
          <a:p>
            <a:r>
              <a:rPr lang="it-IT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66° Congresso Nazionale Lions - BARI 25 </a:t>
            </a:r>
            <a:r>
              <a:rPr lang="mr-IN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it-IT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27 Maggio 2018</a:t>
            </a:r>
            <a:endParaRPr lang="it-IT" sz="2400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057" y="1425766"/>
            <a:ext cx="1745343" cy="5257059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868" y="1425765"/>
            <a:ext cx="1745343" cy="5257059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145683"/>
            <a:ext cx="880857" cy="830997"/>
          </a:xfrm>
          <a:prstGeom prst="rect">
            <a:avLst/>
          </a:prstGeom>
        </p:spPr>
      </p:pic>
      <p:pic>
        <p:nvPicPr>
          <p:cNvPr id="11" name="Immagine 10" descr="http://intranet.bp.lnf.it/intranet/phocadownloadpap/logo%20em_lnf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146" y="5975960"/>
            <a:ext cx="3349376" cy="6097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1753395" y="5268074"/>
            <a:ext cx="8931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</a:rPr>
              <a:t> </a:t>
            </a:r>
            <a:r>
              <a:rPr lang="it-IT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partnership con IRCCS Medea che ha definito i parametri tecnici e la metodica certificata a livello internazionale </a:t>
            </a:r>
            <a:endParaRPr lang="it-IT" sz="2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59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6441896"/>
            <a:ext cx="12192000" cy="416103"/>
          </a:xfrm>
          <a:prstGeom prst="rect">
            <a:avLst/>
          </a:prstGeom>
          <a:gradFill flip="none" rotWithShape="1">
            <a:gsLst>
              <a:gs pos="25000">
                <a:srgbClr val="EBB700">
                  <a:tint val="66000"/>
                  <a:satMod val="160000"/>
                </a:srgbClr>
              </a:gs>
              <a:gs pos="61000">
                <a:srgbClr val="EBB700">
                  <a:tint val="44500"/>
                  <a:satMod val="160000"/>
                </a:srgbClr>
              </a:gs>
              <a:gs pos="100000">
                <a:srgbClr val="EBB700">
                  <a:tint val="23500"/>
                  <a:satMod val="160000"/>
                  <a:lumMod val="0"/>
                  <a:lumOff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33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062" y="44537"/>
            <a:ext cx="1279612" cy="1033287"/>
          </a:xfrm>
          <a:prstGeom prst="rect">
            <a:avLst/>
          </a:prstGeom>
          <a:effectLst>
            <a:glow rad="50800">
              <a:schemeClr val="bg1">
                <a:alpha val="99000"/>
              </a:schemeClr>
            </a:glow>
          </a:effectLst>
        </p:spPr>
      </p:pic>
      <p:sp>
        <p:nvSpPr>
          <p:cNvPr id="8" name="CasellaDiTesto 7"/>
          <p:cNvSpPr txBox="1"/>
          <p:nvPr/>
        </p:nvSpPr>
        <p:spPr>
          <a:xfrm>
            <a:off x="1524000" y="14568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LIONS CLUBS INTERNATIONAL MD 108 ITALY</a:t>
            </a:r>
          </a:p>
          <a:p>
            <a:r>
              <a:rPr lang="it-IT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66° Congresso Nazionale Lions - BARI 25 </a:t>
            </a:r>
            <a:r>
              <a:rPr lang="mr-IN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it-IT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27 Maggio 2018</a:t>
            </a:r>
            <a:endParaRPr lang="it-IT" sz="2400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057" y="1425766"/>
            <a:ext cx="1745343" cy="5257059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868" y="1425765"/>
            <a:ext cx="1745343" cy="5257059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145683"/>
            <a:ext cx="880857" cy="830997"/>
          </a:xfrm>
          <a:prstGeom prst="rect">
            <a:avLst/>
          </a:prstGeom>
        </p:spPr>
      </p:pic>
      <p:pic>
        <p:nvPicPr>
          <p:cNvPr id="13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259089"/>
            <a:ext cx="5102408" cy="542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259089"/>
            <a:ext cx="4581525" cy="544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ccia a destra 5"/>
          <p:cNvSpPr/>
          <p:nvPr/>
        </p:nvSpPr>
        <p:spPr>
          <a:xfrm>
            <a:off x="5172074" y="3800475"/>
            <a:ext cx="1381125" cy="647700"/>
          </a:xfrm>
          <a:prstGeom prst="rightArrow">
            <a:avLst/>
          </a:prstGeom>
          <a:solidFill>
            <a:srgbClr val="00B0F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8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71" y="1756880"/>
            <a:ext cx="10211992" cy="4798032"/>
          </a:xfrm>
        </p:spPr>
        <p:txBody>
          <a:bodyPr>
            <a:normAutofit fontScale="77500" lnSpcReduction="20000"/>
          </a:bodyPr>
          <a:lstStyle/>
          <a:p>
            <a:pPr marL="342900" indent="-342900" algn="l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altLang="it-IT" b="1" u="sng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certificazione scientifica </a:t>
            </a:r>
            <a:r>
              <a:rPr lang="it-IT" altLang="it-IT" b="1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dell’IRCCS </a:t>
            </a:r>
            <a:r>
              <a:rPr lang="it-IT" altLang="it-IT" b="1" u="sng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it-IT" altLang="it-IT" b="1" u="sng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.Medea</a:t>
            </a:r>
            <a:r>
              <a:rPr lang="it-IT" altLang="it-IT" b="1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della Nostra Famiglia</a:t>
            </a:r>
            <a:endParaRPr lang="it-IT" altLang="it-IT" b="1" u="sng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lnSpc>
                <a:spcPct val="16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altLang="it-IT" b="1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275 </a:t>
            </a:r>
            <a:r>
              <a:rPr lang="it-IT" altLang="it-IT" b="1" u="sng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libri a catalogo </a:t>
            </a:r>
            <a:r>
              <a:rPr lang="it-IT" altLang="it-IT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prevalentemente per </a:t>
            </a:r>
            <a:r>
              <a:rPr lang="it-IT" altLang="it-IT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materie di studio delle secondarie  1° grado. Significativa  copertura delle scuole italiane. </a:t>
            </a:r>
            <a:r>
              <a:rPr lang="it-IT" altLang="it-IT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27000 ore di lavoro dei volontari</a:t>
            </a:r>
          </a:p>
          <a:p>
            <a:pPr marL="342900" indent="-342900" algn="l">
              <a:lnSpc>
                <a:spcPct val="16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altLang="it-IT" b="1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Accordo con Editori Zanichelli e De Agostini Scuola</a:t>
            </a:r>
          </a:p>
          <a:p>
            <a:pPr marL="342900" indent="-342900" algn="l">
              <a:lnSpc>
                <a:spcPct val="16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altLang="it-IT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it-IT" altLang="it-IT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promozione di convegni e corsi di formazione </a:t>
            </a:r>
            <a:r>
              <a:rPr lang="it-IT" altLang="it-IT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sui DSA</a:t>
            </a:r>
          </a:p>
          <a:p>
            <a:pPr marL="342900" indent="-342900" algn="l">
              <a:lnSpc>
                <a:spcPct val="16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altLang="it-IT" b="1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coinvolgimento </a:t>
            </a:r>
            <a:r>
              <a:rPr lang="it-IT" altLang="it-IT" b="1" u="sng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diretto degli  </a:t>
            </a:r>
            <a:r>
              <a:rPr lang="it-IT" altLang="it-IT" b="1" u="sng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Ist.Comprensivi</a:t>
            </a:r>
            <a:r>
              <a:rPr lang="it-IT" altLang="it-IT" b="1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altLang="it-IT" b="1" u="sng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it-IT" altLang="it-IT" b="1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gli </a:t>
            </a:r>
            <a:r>
              <a:rPr lang="it-IT" altLang="it-IT" b="1" u="sng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incontri con il Collegio Docenti e con i Genitori , il supporto agli </a:t>
            </a:r>
            <a:r>
              <a:rPr lang="it-IT" altLang="it-IT" b="1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utenti.</a:t>
            </a:r>
            <a:endParaRPr lang="it-IT" altLang="it-IT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lnSpc>
                <a:spcPct val="16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altLang="it-IT" b="1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Accreditamento delle  Autorità Scolastiche Provinciali e locali</a:t>
            </a:r>
            <a:endParaRPr lang="it-IT" b="1" u="sng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Aft>
                <a:spcPts val="600"/>
              </a:spcAft>
            </a:pPr>
            <a:endParaRPr lang="it-IT" sz="2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Aft>
                <a:spcPts val="600"/>
              </a:spcAft>
            </a:pPr>
            <a:endParaRPr lang="it-IT" sz="2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Aft>
                <a:spcPts val="600"/>
              </a:spcAft>
            </a:pPr>
            <a:endParaRPr lang="it-IT" sz="2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6441896"/>
            <a:ext cx="12192000" cy="416103"/>
          </a:xfrm>
          <a:prstGeom prst="rect">
            <a:avLst/>
          </a:prstGeom>
          <a:gradFill flip="none" rotWithShape="1">
            <a:gsLst>
              <a:gs pos="25000">
                <a:srgbClr val="EBB700">
                  <a:tint val="66000"/>
                  <a:satMod val="160000"/>
                </a:srgbClr>
              </a:gs>
              <a:gs pos="61000">
                <a:srgbClr val="EBB700">
                  <a:tint val="44500"/>
                  <a:satMod val="160000"/>
                </a:srgbClr>
              </a:gs>
              <a:gs pos="100000">
                <a:srgbClr val="EBB700">
                  <a:tint val="23500"/>
                  <a:satMod val="160000"/>
                  <a:lumMod val="0"/>
                  <a:lumOff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33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062" y="44537"/>
            <a:ext cx="1279612" cy="1033287"/>
          </a:xfrm>
          <a:prstGeom prst="rect">
            <a:avLst/>
          </a:prstGeom>
          <a:effectLst>
            <a:glow rad="50800">
              <a:schemeClr val="bg1">
                <a:alpha val="99000"/>
              </a:schemeClr>
            </a:glow>
          </a:effectLst>
        </p:spPr>
      </p:pic>
      <p:sp>
        <p:nvSpPr>
          <p:cNvPr id="8" name="CasellaDiTesto 7"/>
          <p:cNvSpPr txBox="1"/>
          <p:nvPr/>
        </p:nvSpPr>
        <p:spPr>
          <a:xfrm>
            <a:off x="1524000" y="14568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LIONS CLUBS INTERNATIONAL MD 108 ITALY</a:t>
            </a:r>
          </a:p>
          <a:p>
            <a:r>
              <a:rPr lang="it-IT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66° Congresso Nazionale Lions - BARI 25 </a:t>
            </a:r>
            <a:r>
              <a:rPr lang="mr-IN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it-IT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27 Maggio 2018</a:t>
            </a:r>
            <a:endParaRPr lang="it-IT" sz="2400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057" y="1425766"/>
            <a:ext cx="1745343" cy="5257059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868" y="1425765"/>
            <a:ext cx="1745343" cy="5257059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145683"/>
            <a:ext cx="880857" cy="83099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547991" y="1200150"/>
            <a:ext cx="6667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  <a:latin typeface="Verdana "/>
              </a:rPr>
              <a:t>      Il perché di una continua espansione</a:t>
            </a:r>
            <a:endParaRPr lang="it-IT" sz="3600" b="1" dirty="0">
              <a:solidFill>
                <a:srgbClr val="C00000"/>
              </a:solidFill>
              <a:latin typeface="Verdana "/>
            </a:endParaRPr>
          </a:p>
        </p:txBody>
      </p:sp>
    </p:spTree>
    <p:extLst>
      <p:ext uri="{BB962C8B-B14F-4D97-AF65-F5344CB8AC3E}">
        <p14:creationId xmlns:p14="http://schemas.microsoft.com/office/powerpoint/2010/main" val="10768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054830" y="1425767"/>
            <a:ext cx="8928885" cy="5016130"/>
          </a:xfrm>
        </p:spPr>
        <p:txBody>
          <a:bodyPr>
            <a:normAutofit lnSpcReduction="10000"/>
          </a:bodyPr>
          <a:lstStyle/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r>
              <a:rPr lang="it-IT" altLang="it-IT" b="1" dirty="0" smtClean="0">
                <a:solidFill>
                  <a:srgbClr val="C00000"/>
                </a:solidFill>
                <a:latin typeface="Verdana "/>
              </a:rPr>
              <a:t>             </a:t>
            </a:r>
            <a:r>
              <a:rPr lang="it-IT" altLang="it-IT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it-IT" altLang="it-IT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sinergia  </a:t>
            </a:r>
            <a:r>
              <a:rPr lang="it-IT" altLang="it-IT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garantisce l’evoluzione</a:t>
            </a:r>
            <a:endParaRPr lang="it-IT" altLang="it-IT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endParaRPr lang="it-IT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endParaRPr lang="it-IT" sz="28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r>
              <a:rPr lang="it-IT" sz="2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risultati della  ricerca di Medea  e </a:t>
            </a:r>
          </a:p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endParaRPr lang="it-IT" sz="28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r>
              <a:rPr lang="it-IT" sz="2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l’esperienza sul campo di </a:t>
            </a:r>
            <a:r>
              <a:rPr lang="it-IT" sz="2800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Seleggo</a:t>
            </a:r>
            <a:r>
              <a:rPr lang="it-IT" sz="2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endParaRPr lang="it-IT" sz="28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r>
              <a:rPr lang="it-IT" sz="2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hanno portato allo sviluppo di </a:t>
            </a:r>
          </a:p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endParaRPr lang="it-IT" sz="2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l" defTabSz="457200">
              <a:lnSpc>
                <a:spcPct val="150000"/>
              </a:lnSpc>
              <a:spcBef>
                <a:spcPts val="0"/>
              </a:spcBef>
            </a:pPr>
            <a:r>
              <a:rPr lang="it-IT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</a:t>
            </a:r>
            <a:r>
              <a:rPr lang="it-IT" sz="2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4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Seleggo2.0 </a:t>
            </a:r>
          </a:p>
          <a:p>
            <a:pPr lvl="0" algn="l" defTabSz="457200">
              <a:lnSpc>
                <a:spcPct val="150000"/>
              </a:lnSpc>
              <a:spcBef>
                <a:spcPts val="0"/>
              </a:spcBef>
            </a:pPr>
            <a:r>
              <a:rPr lang="it-IT" sz="2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</a:t>
            </a:r>
            <a:r>
              <a:rPr lang="it-IT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line da inizio Settembre 2018</a:t>
            </a:r>
            <a:endParaRPr lang="it-IT" sz="2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6441896"/>
            <a:ext cx="12192000" cy="416103"/>
          </a:xfrm>
          <a:prstGeom prst="rect">
            <a:avLst/>
          </a:prstGeom>
          <a:gradFill flip="none" rotWithShape="1">
            <a:gsLst>
              <a:gs pos="25000">
                <a:srgbClr val="EBB700">
                  <a:tint val="66000"/>
                  <a:satMod val="160000"/>
                </a:srgbClr>
              </a:gs>
              <a:gs pos="61000">
                <a:srgbClr val="EBB700">
                  <a:tint val="44500"/>
                  <a:satMod val="160000"/>
                </a:srgbClr>
              </a:gs>
              <a:gs pos="100000">
                <a:srgbClr val="EBB700">
                  <a:tint val="23500"/>
                  <a:satMod val="160000"/>
                  <a:lumMod val="0"/>
                  <a:lumOff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33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062" y="44537"/>
            <a:ext cx="1279612" cy="1033287"/>
          </a:xfrm>
          <a:prstGeom prst="rect">
            <a:avLst/>
          </a:prstGeom>
          <a:effectLst>
            <a:glow rad="50800">
              <a:schemeClr val="bg1">
                <a:alpha val="99000"/>
              </a:schemeClr>
            </a:glow>
          </a:effectLst>
        </p:spPr>
      </p:pic>
      <p:sp>
        <p:nvSpPr>
          <p:cNvPr id="8" name="CasellaDiTesto 7"/>
          <p:cNvSpPr txBox="1"/>
          <p:nvPr/>
        </p:nvSpPr>
        <p:spPr>
          <a:xfrm>
            <a:off x="1524000" y="14568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LIONS CLUBS INTERNATIONAL MD 108 ITALY</a:t>
            </a:r>
          </a:p>
          <a:p>
            <a:r>
              <a:rPr lang="it-IT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66° Congresso Nazionale Lions - BARI 25 </a:t>
            </a:r>
            <a:r>
              <a:rPr lang="mr-IN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it-IT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27 Maggio 2018</a:t>
            </a:r>
            <a:endParaRPr lang="it-IT" sz="2400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057" y="1425766"/>
            <a:ext cx="1745343" cy="5257059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868" y="1425765"/>
            <a:ext cx="1745343" cy="5257059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145683"/>
            <a:ext cx="880857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0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6441896"/>
            <a:ext cx="12192000" cy="416103"/>
          </a:xfrm>
          <a:prstGeom prst="rect">
            <a:avLst/>
          </a:prstGeom>
          <a:gradFill flip="none" rotWithShape="1">
            <a:gsLst>
              <a:gs pos="25000">
                <a:srgbClr val="EBB700">
                  <a:tint val="66000"/>
                  <a:satMod val="160000"/>
                </a:srgbClr>
              </a:gs>
              <a:gs pos="61000">
                <a:srgbClr val="EBB700">
                  <a:tint val="44500"/>
                  <a:satMod val="160000"/>
                </a:srgbClr>
              </a:gs>
              <a:gs pos="100000">
                <a:srgbClr val="EBB700">
                  <a:tint val="23500"/>
                  <a:satMod val="160000"/>
                  <a:lumMod val="0"/>
                  <a:lumOff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33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062" y="44537"/>
            <a:ext cx="1279612" cy="1033287"/>
          </a:xfrm>
          <a:prstGeom prst="rect">
            <a:avLst/>
          </a:prstGeom>
          <a:effectLst>
            <a:glow rad="50800">
              <a:schemeClr val="bg1">
                <a:alpha val="99000"/>
              </a:schemeClr>
            </a:glow>
          </a:effectLst>
        </p:spPr>
      </p:pic>
      <p:sp>
        <p:nvSpPr>
          <p:cNvPr id="8" name="CasellaDiTesto 7"/>
          <p:cNvSpPr txBox="1"/>
          <p:nvPr/>
        </p:nvSpPr>
        <p:spPr>
          <a:xfrm>
            <a:off x="1524000" y="14568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LIONS CLUBS INTERNATIONAL MD 108 ITALY</a:t>
            </a:r>
          </a:p>
          <a:p>
            <a:r>
              <a:rPr lang="it-IT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66° Congresso Nazionale Lions - BARI 25 </a:t>
            </a:r>
            <a:r>
              <a:rPr lang="mr-IN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it-IT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27 Maggio 2018</a:t>
            </a:r>
            <a:endParaRPr lang="it-IT" sz="2400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057" y="1425766"/>
            <a:ext cx="1745343" cy="5257059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868" y="1425765"/>
            <a:ext cx="1745343" cy="5257059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145683"/>
            <a:ext cx="880857" cy="830997"/>
          </a:xfrm>
          <a:prstGeom prst="rect">
            <a:avLst/>
          </a:prstGeom>
        </p:spPr>
      </p:pic>
      <p:sp>
        <p:nvSpPr>
          <p:cNvPr id="11" name="Sottotitolo 10"/>
          <p:cNvSpPr>
            <a:spLocks noGrp="1"/>
          </p:cNvSpPr>
          <p:nvPr>
            <p:ph type="subTitle" idx="1"/>
          </p:nvPr>
        </p:nvSpPr>
        <p:spPr>
          <a:xfrm>
            <a:off x="332015" y="1777429"/>
            <a:ext cx="11284504" cy="4664467"/>
          </a:xfrm>
        </p:spPr>
        <p:txBody>
          <a:bodyPr>
            <a:normAutofit fontScale="92500" lnSpcReduction="10000"/>
          </a:bodyPr>
          <a:lstStyle/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it-IT" sz="2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</a:t>
            </a:r>
            <a:r>
              <a:rPr lang="it-IT" sz="2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semplice seppure fondamentale ausilio </a:t>
            </a:r>
            <a:r>
              <a:rPr lang="it-IT" sz="2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alla letto-scrittura </a:t>
            </a:r>
            <a:r>
              <a:rPr lang="it-IT" sz="2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                                         </a:t>
            </a:r>
            <a:r>
              <a:rPr lang="it-IT" sz="3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strumento </a:t>
            </a:r>
            <a:r>
              <a:rPr lang="it-IT" sz="3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studio e approfondimento</a:t>
            </a:r>
            <a:r>
              <a:rPr lang="it-IT" sz="3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it-IT" sz="3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endParaRPr lang="it-IT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it-IT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it-IT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maggior personalizzazione possibile per l’utente , in linea con i risultati  della ricerca di Medea e  del </a:t>
            </a:r>
            <a:r>
              <a:rPr lang="it-IT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trend della ricerca  </a:t>
            </a:r>
            <a:r>
              <a:rPr lang="it-IT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internazionale 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endParaRPr lang="it-IT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rendere </a:t>
            </a:r>
            <a:r>
              <a:rPr lang="it-IT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 strumento più </a:t>
            </a:r>
            <a:r>
              <a:rPr lang="it-IT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facile, agevole e coinvolgente 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endParaRPr lang="it-IT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it-IT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Uno </a:t>
            </a:r>
            <a:r>
              <a:rPr lang="it-IT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 uno solo strumento compensativo </a:t>
            </a:r>
            <a:r>
              <a:rPr lang="it-IT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tutte le materie di studio e arricchimento aggiungendo libri di arte ,musica, </a:t>
            </a:r>
            <a:r>
              <a:rPr lang="it-IT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tecnologia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endParaRPr lang="it-IT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it-IT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distintività</a:t>
            </a:r>
            <a:r>
              <a:rPr lang="it-IT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rispetto ad altri testi ottimizzati per dislessici, grazie al legame </a:t>
            </a:r>
            <a:r>
              <a:rPr lang="it-IT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 Medea il cui software  </a:t>
            </a:r>
            <a:r>
              <a:rPr lang="it-IT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Tachidino</a:t>
            </a:r>
            <a:r>
              <a:rPr lang="it-IT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rileva </a:t>
            </a:r>
            <a:r>
              <a:rPr lang="it-IT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necessità dello studente dislessico e fornisce </a:t>
            </a:r>
            <a:r>
              <a:rPr lang="it-IT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Font personalizzato  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endParaRPr lang="it-IT" b="1" u="sng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it-IT" b="1" u="sng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realizzazione della inclusione utilizzando la LIM in classe</a:t>
            </a:r>
          </a:p>
          <a:p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72442" y="1194933"/>
            <a:ext cx="10844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 </a:t>
            </a:r>
            <a:r>
              <a:rPr lang="it-IT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sviluppo di  </a:t>
            </a:r>
            <a:r>
              <a:rPr lang="it-IT" sz="2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Seleggo</a:t>
            </a:r>
            <a:r>
              <a:rPr lang="it-IT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2.0</a:t>
            </a:r>
          </a:p>
        </p:txBody>
      </p:sp>
    </p:spTree>
    <p:extLst>
      <p:ext uri="{BB962C8B-B14F-4D97-AF65-F5344CB8AC3E}">
        <p14:creationId xmlns:p14="http://schemas.microsoft.com/office/powerpoint/2010/main" val="104746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6441896"/>
            <a:ext cx="12192000" cy="416103"/>
          </a:xfrm>
          <a:prstGeom prst="rect">
            <a:avLst/>
          </a:prstGeom>
          <a:gradFill flip="none" rotWithShape="1">
            <a:gsLst>
              <a:gs pos="25000">
                <a:srgbClr val="EBB700">
                  <a:tint val="66000"/>
                  <a:satMod val="160000"/>
                </a:srgbClr>
              </a:gs>
              <a:gs pos="61000">
                <a:srgbClr val="EBB700">
                  <a:tint val="44500"/>
                  <a:satMod val="160000"/>
                </a:srgbClr>
              </a:gs>
              <a:gs pos="100000">
                <a:srgbClr val="EBB700">
                  <a:tint val="23500"/>
                  <a:satMod val="160000"/>
                  <a:lumMod val="0"/>
                  <a:lumOff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33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062" y="44537"/>
            <a:ext cx="1279612" cy="1033287"/>
          </a:xfrm>
          <a:prstGeom prst="rect">
            <a:avLst/>
          </a:prstGeom>
          <a:effectLst>
            <a:glow rad="50800">
              <a:schemeClr val="bg1">
                <a:alpha val="99000"/>
              </a:schemeClr>
            </a:glow>
          </a:effectLst>
        </p:spPr>
      </p:pic>
      <p:sp>
        <p:nvSpPr>
          <p:cNvPr id="8" name="CasellaDiTesto 7"/>
          <p:cNvSpPr txBox="1"/>
          <p:nvPr/>
        </p:nvSpPr>
        <p:spPr>
          <a:xfrm>
            <a:off x="1524000" y="14568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LIONS CLUBS INTERNATIONAL MD 108 ITALY</a:t>
            </a:r>
          </a:p>
          <a:p>
            <a:r>
              <a:rPr lang="it-IT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66° Congresso Nazionale Lions - BARI 25 </a:t>
            </a:r>
            <a:r>
              <a:rPr lang="mr-IN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it-IT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27 Maggio 2018</a:t>
            </a:r>
            <a:endParaRPr lang="it-IT" sz="2400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057" y="1425766"/>
            <a:ext cx="1745343" cy="5257059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868" y="1425765"/>
            <a:ext cx="1745343" cy="5257059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145683"/>
            <a:ext cx="880857" cy="830997"/>
          </a:xfrm>
          <a:prstGeom prst="rect">
            <a:avLst/>
          </a:prstGeom>
        </p:spPr>
      </p:pic>
      <p:sp>
        <p:nvSpPr>
          <p:cNvPr id="11" name="Sottotitolo 10"/>
          <p:cNvSpPr>
            <a:spLocks noGrp="1"/>
          </p:cNvSpPr>
          <p:nvPr>
            <p:ph type="subTitle" idx="1"/>
          </p:nvPr>
        </p:nvSpPr>
        <p:spPr>
          <a:xfrm>
            <a:off x="332015" y="1777429"/>
            <a:ext cx="11284504" cy="4664467"/>
          </a:xfrm>
        </p:spPr>
        <p:txBody>
          <a:bodyPr>
            <a:normAutofit/>
          </a:bodyPr>
          <a:lstStyle/>
          <a:p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10" y="1425766"/>
            <a:ext cx="9628758" cy="512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ccia in giù 1"/>
          <p:cNvSpPr/>
          <p:nvPr/>
        </p:nvSpPr>
        <p:spPr>
          <a:xfrm>
            <a:off x="2476072" y="2137025"/>
            <a:ext cx="45719" cy="462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reccia in giù 2"/>
          <p:cNvSpPr/>
          <p:nvPr/>
        </p:nvSpPr>
        <p:spPr>
          <a:xfrm>
            <a:off x="2431588" y="1835589"/>
            <a:ext cx="291064" cy="106686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/>
          <p:cNvSpPr/>
          <p:nvPr/>
        </p:nvSpPr>
        <p:spPr>
          <a:xfrm flipH="1">
            <a:off x="4734664" y="1786762"/>
            <a:ext cx="186084" cy="42731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/>
          <p:cNvSpPr/>
          <p:nvPr/>
        </p:nvSpPr>
        <p:spPr>
          <a:xfrm>
            <a:off x="6712638" y="1777429"/>
            <a:ext cx="171048" cy="43665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>
            <a:off x="8373438" y="1777429"/>
            <a:ext cx="205483" cy="43665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 rot="10800000">
            <a:off x="10335802" y="3765009"/>
            <a:ext cx="698642" cy="27340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2618013" y="5398868"/>
            <a:ext cx="127778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Karaoke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7850855" y="2948683"/>
            <a:ext cx="15910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Annotazioni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048018" y="1222625"/>
            <a:ext cx="132536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Scelta fra 15 Font  </a:t>
            </a:r>
            <a:endParaRPr lang="it-IT" sz="16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5815173" y="1222625"/>
            <a:ext cx="203568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Scelta grandezza carattere</a:t>
            </a:r>
            <a:endParaRPr lang="it-IT" sz="16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8096035" y="1250813"/>
            <a:ext cx="192126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Scelta spaziatura carattere e interlinea</a:t>
            </a:r>
            <a:endParaRPr lang="it-IT" sz="1600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10941979" y="3616503"/>
            <a:ext cx="96556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Menu funzioni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9719353" y="5260369"/>
            <a:ext cx="189716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Accesso archivio immagini Google</a:t>
            </a:r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914400" y="1250813"/>
            <a:ext cx="234250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Indici del libro con numero di pagine e scroll</a:t>
            </a:r>
            <a:endParaRPr lang="it-IT" sz="1600" dirty="0"/>
          </a:p>
        </p:txBody>
      </p:sp>
      <p:sp>
        <p:nvSpPr>
          <p:cNvPr id="1024" name="CasellaDiTesto 1023"/>
          <p:cNvSpPr txBox="1"/>
          <p:nvPr/>
        </p:nvSpPr>
        <p:spPr>
          <a:xfrm>
            <a:off x="5815173" y="2804845"/>
            <a:ext cx="155501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Cursore velocità ascolto</a:t>
            </a:r>
            <a:endParaRPr lang="it-IT" sz="1600" dirty="0"/>
          </a:p>
        </p:txBody>
      </p:sp>
      <p:sp>
        <p:nvSpPr>
          <p:cNvPr id="1025" name="Freccia in giù 1024"/>
          <p:cNvSpPr/>
          <p:nvPr/>
        </p:nvSpPr>
        <p:spPr>
          <a:xfrm rot="10634994">
            <a:off x="6712657" y="2596481"/>
            <a:ext cx="273700" cy="30308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642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52286" y="1222625"/>
            <a:ext cx="10272582" cy="5291191"/>
          </a:xfrm>
        </p:spPr>
        <p:txBody>
          <a:bodyPr>
            <a:normAutofit fontScale="92500" lnSpcReduction="10000"/>
          </a:bodyPr>
          <a:lstStyle/>
          <a:p>
            <a:pPr marL="342900" lvl="0" indent="-342900" algn="l" defTabSz="4572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it-IT" b="1" dirty="0">
                <a:solidFill>
                  <a:srgbClr val="C00000"/>
                </a:solidFill>
                <a:latin typeface="Century Gothic" panose="020B0502020202020204"/>
              </a:rPr>
              <a:t>MIUR.AOODRPI.REGISTRO UFFICIALE(U).</a:t>
            </a:r>
            <a:r>
              <a:rPr lang="it-IT" b="1" u="sng" dirty="0">
                <a:solidFill>
                  <a:srgbClr val="C00000"/>
                </a:solidFill>
                <a:latin typeface="Century Gothic" panose="020B0502020202020204"/>
              </a:rPr>
              <a:t>0008163.11-05-2018 </a:t>
            </a:r>
          </a:p>
          <a:p>
            <a:pPr marL="342900" lvl="0" indent="-342900" algn="l" defTabSz="4572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it-IT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Ufficio </a:t>
            </a:r>
            <a:r>
              <a:rPr lang="it-IT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Scolastico Regionale per il Piemonte                  </a:t>
            </a:r>
            <a:r>
              <a:rPr lang="it-IT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UFFICIO IV Corso Vittorio Emanuele II, 70, 10121 - Torino (TO) Torino, lunedì 30 aprile 2018 </a:t>
            </a:r>
          </a:p>
          <a:p>
            <a:pPr marL="342900" lvl="0" indent="-342900" algn="l" defTabSz="4572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it-IT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Ai Dirigenti   degli Istituti Comprensivi e delle Scuole Secondarie di I grado  del Piemonte </a:t>
            </a:r>
          </a:p>
          <a:p>
            <a:pPr marL="342900" lvl="0" indent="-342900" algn="l" defTabSz="4572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it-IT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Ai Docenti Referenti DSA  degli Istituti Comprensivi e delle Scuole Secondarie di I grado  del Piemonte </a:t>
            </a:r>
          </a:p>
          <a:p>
            <a:pPr marL="342900" lvl="0" indent="-342900" algn="l" defTabSz="4572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it-IT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Ai Dirigenti e ai Docenti referenti inclusione  dell’Istruzione, dell’Università e della Ricerca Ufficio Scolastico Regionale per il Piemonte Ufficio I degli Ambiti territoriali del Piemonte </a:t>
            </a:r>
          </a:p>
          <a:p>
            <a:pPr marL="342900" lvl="0" indent="-342900" algn="l" defTabSz="4572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it-IT" sz="28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Oggetto: Progetto “</a:t>
            </a:r>
            <a:r>
              <a:rPr lang="it-IT" sz="2800" b="1" u="sng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Seleggo</a:t>
            </a:r>
            <a:r>
              <a:rPr lang="it-IT" sz="28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” : iniziativa a favore degli allievi con dislessia </a:t>
            </a:r>
          </a:p>
          <a:p>
            <a:pPr marL="342900" lvl="0" indent="-342900" algn="l" defTabSz="4572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it-IT" sz="13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RESP. COORD. TECNICO Area inclusione e disabilità USR </a:t>
            </a:r>
          </a:p>
          <a:p>
            <a:pPr marL="342900" lvl="0" indent="-342900" algn="l" defTabSz="4572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it-IT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Si segnala che, a partire </a:t>
            </a:r>
            <a:r>
              <a:rPr lang="it-IT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dall’a.s.</a:t>
            </a:r>
            <a:r>
              <a:rPr lang="it-IT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2018-19, le scuole secondarie di I grado del Piemonte </a:t>
            </a:r>
            <a:r>
              <a:rPr lang="it-IT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potranno usufruire dei servizi messi a punto nell’ambito del Progetto “</a:t>
            </a:r>
            <a:r>
              <a:rPr lang="it-IT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Seleggo</a:t>
            </a:r>
            <a:r>
              <a:rPr lang="it-IT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” coordinato da “</a:t>
            </a:r>
            <a:r>
              <a:rPr lang="it-IT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Seleggo</a:t>
            </a:r>
            <a:r>
              <a:rPr lang="it-IT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</a:t>
            </a:r>
            <a:r>
              <a:rPr lang="it-IT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Onlus</a:t>
            </a:r>
            <a:r>
              <a:rPr lang="it-IT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– I Lions italiani per la dislessia”,  in collaborazione con l’Istituto di Ricerca di neuropsichiatria infantile Medea, Nostra Famiglia di Bosisio Parini.  La proposta consiste nella messa a disposizione di uno strumento compensativo gratuito che consente di migliorare velocità di lettura e di comprensione dei testi scritti, destinato agli studenti con diagnosi di dislessia frequentanti la scuola secondaria di I grado.   ………</a:t>
            </a:r>
          </a:p>
          <a:p>
            <a:pPr lvl="0" algn="l" defTabSz="457200">
              <a:lnSpc>
                <a:spcPct val="100000"/>
              </a:lnSpc>
              <a:buClr>
                <a:srgbClr val="353535"/>
              </a:buClr>
            </a:pPr>
            <a:r>
              <a:rPr lang="it-IT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DIRIGENTE</a:t>
            </a:r>
            <a:r>
              <a:rPr lang="it-IT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: Leonardo </a:t>
            </a:r>
            <a:r>
              <a:rPr lang="it-IT" sz="17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Filippone</a:t>
            </a:r>
            <a:r>
              <a:rPr lang="it-IT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</a:t>
            </a:r>
            <a:r>
              <a:rPr lang="it-IT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   Riferimento</a:t>
            </a:r>
            <a:r>
              <a:rPr lang="it-IT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: Paola DAMIANI </a:t>
            </a:r>
          </a:p>
          <a:p>
            <a:endParaRPr lang="it-IT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6441896"/>
            <a:ext cx="12192000" cy="416103"/>
          </a:xfrm>
          <a:prstGeom prst="rect">
            <a:avLst/>
          </a:prstGeom>
          <a:gradFill flip="none" rotWithShape="1">
            <a:gsLst>
              <a:gs pos="25000">
                <a:srgbClr val="EBB700">
                  <a:tint val="66000"/>
                  <a:satMod val="160000"/>
                </a:srgbClr>
              </a:gs>
              <a:gs pos="61000">
                <a:srgbClr val="EBB700">
                  <a:tint val="44500"/>
                  <a:satMod val="160000"/>
                </a:srgbClr>
              </a:gs>
              <a:gs pos="100000">
                <a:srgbClr val="EBB700">
                  <a:tint val="23500"/>
                  <a:satMod val="160000"/>
                  <a:lumMod val="0"/>
                  <a:lumOff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33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062" y="44537"/>
            <a:ext cx="1279612" cy="1033287"/>
          </a:xfrm>
          <a:prstGeom prst="rect">
            <a:avLst/>
          </a:prstGeom>
          <a:effectLst>
            <a:glow rad="50800">
              <a:schemeClr val="bg1">
                <a:alpha val="99000"/>
              </a:schemeClr>
            </a:glow>
          </a:effectLst>
        </p:spPr>
      </p:pic>
      <p:sp>
        <p:nvSpPr>
          <p:cNvPr id="8" name="CasellaDiTesto 7"/>
          <p:cNvSpPr txBox="1"/>
          <p:nvPr/>
        </p:nvSpPr>
        <p:spPr>
          <a:xfrm>
            <a:off x="1524000" y="14568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LIONS CLUBS INTERNATIONAL MD 108 ITALY</a:t>
            </a:r>
          </a:p>
          <a:p>
            <a:r>
              <a:rPr lang="it-IT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66° Congresso Nazionale Lions - BARI 25 </a:t>
            </a:r>
            <a:r>
              <a:rPr lang="mr-IN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it-IT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27 Maggio 2018</a:t>
            </a:r>
            <a:endParaRPr lang="it-IT" sz="2400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057" y="1425766"/>
            <a:ext cx="1745343" cy="5257059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868" y="1425765"/>
            <a:ext cx="1745343" cy="5257059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145683"/>
            <a:ext cx="880857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838</Words>
  <Application>Microsoft Office PowerPoint</Application>
  <PresentationFormat>Personalizzato</PresentationFormat>
  <Paragraphs>99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 </vt:lpstr>
      <vt:lpstr>  Lo sviluppo di </vt:lpstr>
      <vt:lpstr>Cosa è Seleggo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Diffusione di Seleggo nei distretti Lions  Le scuole iscritte sono presenti  nei  distretti                                  Ib1, Ib2, Ib3, Ib4, Ia1,Ia3,TA1 Ab,L,Tb, alcuni con gruppi di lavoro operativi  I singoli utenti iscritti sono sparsi in tutta Italia   Che ogni Distretto abbia un Officer                                   di riferimento da contattare</vt:lpstr>
      <vt:lpstr> </vt:lpstr>
      <vt:lpstr>                                              Invito ai Lions            Ogni Club Lions adotti una scuola                       Il  primo service  dura mezz’ora   . Confrontate i libri di testo della scuola media  del  vostro territorio con quanto abbiamo a catalogo.   . Avvicinate una scuola o l’autorità scolastica    segnalatecelo a                            contattaci@seleggo.org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Alessio Delfino</dc:creator>
  <cp:lastModifiedBy>Microsoft</cp:lastModifiedBy>
  <cp:revision>36</cp:revision>
  <dcterms:created xsi:type="dcterms:W3CDTF">2018-03-22T10:45:48Z</dcterms:created>
  <dcterms:modified xsi:type="dcterms:W3CDTF">2018-05-23T20:18:18Z</dcterms:modified>
</cp:coreProperties>
</file>