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/>
    <p:restoredTop sz="91609" autoAdjust="0"/>
  </p:normalViewPr>
  <p:slideViewPr>
    <p:cSldViewPr snapToGrid="0" snapToObjects="1">
      <p:cViewPr varScale="1">
        <p:scale>
          <a:sx n="80" d="100"/>
          <a:sy n="80" d="100"/>
        </p:scale>
        <p:origin x="13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6EAD6-D7BA-0C4A-85FF-3C6F7E2BF392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CDE86-E6C0-4B40-9E10-A155FAE5B4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2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CDE86-E6C0-4B40-9E10-A155FAE5B40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53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CDE86-E6C0-4B40-9E10-A155FAE5B4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79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3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9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40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0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5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7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67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43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9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372A-7324-6148-91D3-80F7A5DE330E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6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07988" y="145683"/>
            <a:ext cx="1083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000" b="1" dirty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BARI 25 </a:t>
            </a:r>
            <a:r>
              <a:rPr lang="mr-IN" sz="2000" b="1" dirty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000" b="1" dirty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244388" y="1260306"/>
            <a:ext cx="7524170" cy="1083767"/>
          </a:xfrm>
        </p:spPr>
        <p:txBody>
          <a:bodyPr>
            <a:noAutofit/>
          </a:bodyPr>
          <a:lstStyle/>
          <a:p>
            <a:pPr algn="l"/>
            <a:r>
              <a:rPr lang="it-IT" sz="4000" dirty="0">
                <a:latin typeface="Helvetica Neue Light" charset="0"/>
                <a:ea typeface="Helvetica Neue Light" charset="0"/>
                <a:cs typeface="Helvetica Neue Light" charset="0"/>
              </a:rPr>
              <a:t>aidWeb.org </a:t>
            </a:r>
            <a:br>
              <a:rPr lang="it-IT" sz="4000" dirty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it-IT" sz="4000" dirty="0">
                <a:latin typeface="Helvetica Neue Light" charset="0"/>
                <a:ea typeface="Helvetica Neue Light" charset="0"/>
                <a:cs typeface="Helvetica Neue Light" charset="0"/>
              </a:rPr>
              <a:t>Al fianco dei malati rari e dei club</a:t>
            </a:r>
          </a:p>
        </p:txBody>
      </p:sp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271026" y="2626112"/>
            <a:ext cx="6613612" cy="1100128"/>
          </a:xfrm>
        </p:spPr>
        <p:txBody>
          <a:bodyPr/>
          <a:lstStyle/>
          <a:p>
            <a:pPr algn="l"/>
            <a:r>
              <a:rPr lang="it-IT" dirty="0">
                <a:latin typeface="Helvetica Neue Light" charset="0"/>
                <a:ea typeface="Helvetica Neue Light" charset="0"/>
                <a:cs typeface="Helvetica Neue Light" charset="0"/>
              </a:rPr>
              <a:t>Relatore</a:t>
            </a:r>
          </a:p>
          <a:p>
            <a:pPr algn="l"/>
            <a:r>
              <a:rPr lang="it-IT" dirty="0">
                <a:latin typeface="Helvetica Neue Light" charset="0"/>
                <a:ea typeface="Helvetica Neue Light" charset="0"/>
                <a:cs typeface="Helvetica Neue Light" charset="0"/>
              </a:rPr>
              <a:t>Lion Roberto Trovarelli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8" y="179586"/>
            <a:ext cx="880857" cy="83099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6" y="3927102"/>
            <a:ext cx="3280168" cy="264885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7929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301163" y="1795061"/>
            <a:ext cx="3611384" cy="13928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FCAA09-985B-4C7A-BE15-9E970B1FC85B}"/>
              </a:ext>
            </a:extLst>
          </p:cNvPr>
          <p:cNvSpPr txBox="1"/>
          <p:nvPr/>
        </p:nvSpPr>
        <p:spPr>
          <a:xfrm>
            <a:off x="1698171" y="3470595"/>
            <a:ext cx="9120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www.aidweb.org</a:t>
            </a:r>
          </a:p>
          <a:p>
            <a:pPr algn="ctr"/>
            <a:endParaRPr lang="it-IT" sz="2400" b="1" dirty="0">
              <a:solidFill>
                <a:schemeClr val="tx2"/>
              </a:solidFill>
            </a:endParaRPr>
          </a:p>
          <a:p>
            <a:pPr algn="ctr"/>
            <a:r>
              <a:rPr lang="it-IT" sz="2400" b="1" dirty="0">
                <a:solidFill>
                  <a:schemeClr val="tx2"/>
                </a:solidFill>
              </a:rPr>
              <a:t>lions@robertotrovarelli.it</a:t>
            </a:r>
          </a:p>
          <a:p>
            <a:pPr algn="ctr"/>
            <a:endParaRPr lang="it-IT" sz="2400" b="1" dirty="0">
              <a:solidFill>
                <a:schemeClr val="tx2"/>
              </a:solidFill>
            </a:endParaRPr>
          </a:p>
          <a:p>
            <a:pPr algn="ctr"/>
            <a:r>
              <a:rPr lang="it-IT" sz="6600" b="1" dirty="0">
                <a:solidFill>
                  <a:schemeClr val="tx2"/>
                </a:solidFill>
              </a:rPr>
              <a:t>Grazie !!!</a:t>
            </a:r>
          </a:p>
        </p:txBody>
      </p:sp>
    </p:spTree>
    <p:extLst>
      <p:ext uri="{BB962C8B-B14F-4D97-AF65-F5344CB8AC3E}">
        <p14:creationId xmlns:p14="http://schemas.microsoft.com/office/powerpoint/2010/main" val="355465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301163" y="1795061"/>
            <a:ext cx="3611384" cy="13928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FCAA09-985B-4C7A-BE15-9E970B1FC85B}"/>
              </a:ext>
            </a:extLst>
          </p:cNvPr>
          <p:cNvSpPr txBox="1"/>
          <p:nvPr/>
        </p:nvSpPr>
        <p:spPr>
          <a:xfrm>
            <a:off x="1403973" y="3305150"/>
            <a:ext cx="91209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Service nazionale dal 2002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Service internazionale dal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E’ un service riconosciuto dal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E’ completamente on line e quindi ha costi di gestione limitati anche grazie ai </a:t>
            </a:r>
            <a:r>
              <a:rPr lang="it-IT" sz="2400" b="1" dirty="0" err="1">
                <a:solidFill>
                  <a:schemeClr val="tx2"/>
                </a:solidFill>
              </a:rPr>
              <a:t>lions</a:t>
            </a:r>
            <a:r>
              <a:rPr lang="it-IT" sz="2400" b="1" dirty="0">
                <a:solidFill>
                  <a:schemeClr val="tx2"/>
                </a:solidFill>
              </a:rPr>
              <a:t> volontari che ci lavorano</a:t>
            </a:r>
          </a:p>
        </p:txBody>
      </p:sp>
    </p:spTree>
    <p:extLst>
      <p:ext uri="{BB962C8B-B14F-4D97-AF65-F5344CB8AC3E}">
        <p14:creationId xmlns:p14="http://schemas.microsoft.com/office/powerpoint/2010/main" val="210136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416423" y="1372171"/>
            <a:ext cx="2379489" cy="9176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63ED654-90AE-4232-B66A-846943E31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088" y="2043954"/>
            <a:ext cx="6718769" cy="425226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22A6B9-8F39-4959-93E9-3C5A112FE012}"/>
              </a:ext>
            </a:extLst>
          </p:cNvPr>
          <p:cNvSpPr txBox="1"/>
          <p:nvPr/>
        </p:nvSpPr>
        <p:spPr>
          <a:xfrm>
            <a:off x="1416424" y="2623507"/>
            <a:ext cx="3151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Dalla parte delle famiglie e dei malati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Parla dei disagi quotidiani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Oltre 13.000 utenti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Spazi di confronto e dialogo tra i malati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Integrazione coi data base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europei per censire le malattie rare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63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416423" y="1372171"/>
            <a:ext cx="2379489" cy="9176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46CBE1-9156-49FB-9E38-B8478B7D975C}"/>
              </a:ext>
            </a:extLst>
          </p:cNvPr>
          <p:cNvSpPr txBox="1"/>
          <p:nvPr/>
        </p:nvSpPr>
        <p:spPr>
          <a:xfrm>
            <a:off x="1416423" y="2607744"/>
            <a:ext cx="469936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Ecosistema a sostegno delle singole malattie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Centri di eccellenza in tutta Italia per la cura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Spostamento del focus verso la genetica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Progetti sempre più complessi e costosi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pPr algn="ctr"/>
            <a:r>
              <a:rPr lang="it-IT" sz="2000" b="1" dirty="0">
                <a:solidFill>
                  <a:schemeClr val="tx2"/>
                </a:solidFill>
              </a:rPr>
              <a:t>… dobbiamo cambiare …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0442AEE-9851-4BCD-9FFF-2A2191FA0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553" y="1605775"/>
            <a:ext cx="4450264" cy="28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416423" y="1372171"/>
            <a:ext cx="2379489" cy="9176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63ED654-90AE-4232-B66A-846943E31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553" y="1605775"/>
            <a:ext cx="4450264" cy="28165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46CBE1-9156-49FB-9E38-B8478B7D975C}"/>
              </a:ext>
            </a:extLst>
          </p:cNvPr>
          <p:cNvSpPr txBox="1"/>
          <p:nvPr/>
        </p:nvSpPr>
        <p:spPr>
          <a:xfrm>
            <a:off x="1416424" y="2846782"/>
            <a:ext cx="53058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… alcune considerazioni …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Molti club sposano iniziative sulle malattie 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Non possiamo dare risposte concrete ai singoli casi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Non siamo in grado di gestire la scelta dei percorsi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da supportare per la loro complessità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Aumentare l’efficacia delle risposte ed il valore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atteso per il futuro</a:t>
            </a:r>
          </a:p>
          <a:p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7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416423" y="1372171"/>
            <a:ext cx="2379489" cy="9176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63ED654-90AE-4232-B66A-846943E31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553" y="1605775"/>
            <a:ext cx="4450264" cy="28165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46CBE1-9156-49FB-9E38-B8478B7D975C}"/>
              </a:ext>
            </a:extLst>
          </p:cNvPr>
          <p:cNvSpPr txBox="1"/>
          <p:nvPr/>
        </p:nvSpPr>
        <p:spPr>
          <a:xfrm>
            <a:off x="1416423" y="2796221"/>
            <a:ext cx="51732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… ecco la risposta …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Continuare a mantenere ed aggiornare il portale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come punto di primo contatto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Supportare la ricerca portata avanti da Università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e IRCSS per garantire la qualità dell’aiuto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Coinvolgere o rispondere alle istanze che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arrivano dai Club</a:t>
            </a:r>
          </a:p>
          <a:p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1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416423" y="1372171"/>
            <a:ext cx="2379489" cy="9176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46CBE1-9156-49FB-9E38-B8478B7D975C}"/>
              </a:ext>
            </a:extLst>
          </p:cNvPr>
          <p:cNvSpPr txBox="1"/>
          <p:nvPr/>
        </p:nvSpPr>
        <p:spPr>
          <a:xfrm>
            <a:off x="1416422" y="2230038"/>
            <a:ext cx="9533325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Il nuovo portale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chemeClr val="tx2"/>
                </a:solidFill>
              </a:rPr>
              <a:t>aidWeb</a:t>
            </a:r>
            <a:r>
              <a:rPr lang="it-IT" sz="1400" b="1" dirty="0">
                <a:solidFill>
                  <a:schemeClr val="tx2"/>
                </a:solidFill>
              </a:rPr>
              <a:t> 3.0 nuovo nella forma, più semplice da usare, rivolto anche alla associazioni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tx2"/>
              </a:solidFill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Insieme ai club per la ricerca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tx2"/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400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programma di diagnosi che riguarda i 300.000 malati orfani … Lions Club Golfo Paradiso (Ia2)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400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Con i Lions milanesi per sviluppare il registro dei malati per “i bambini farfalla”, indispensabile per trovare le terapie per questa terribile malattia; … Milano Casa della Lirica, Milano Colonne di San Lorenzo, il Distretto di Milano Ib4 …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400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Con i Lions lombardi e veneti a supporto della attività di ricerca dei centri della Nostra Famiglia per la ricerca e le terapie neurologiche di sostegno per l’Atassia di Friedrich che vede ricercatori impegnati in tre distretti italiani (Ib1, Ta2, Ta3);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400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Con i Lions altoatesini per la ricerca legata alla Corea di Huntington … Merano Host …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400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Iniziativa per il riconoscimento nazionale e terapie omogenee in tutta Italia per i malati rari … Catanzaro </a:t>
            </a:r>
            <a:r>
              <a:rPr lang="it-IT" sz="1400" b="1" kern="50" dirty="0" err="1">
                <a:solidFill>
                  <a:schemeClr val="tx2"/>
                </a:solidFill>
                <a:ea typeface="Times New Roman" panose="02020603050405020304" pitchFamily="18" charset="0"/>
              </a:rPr>
              <a:t>Temesa</a:t>
            </a:r>
            <a:r>
              <a:rPr lang="it-IT" sz="1400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it-IT" sz="1400" b="1" kern="50" dirty="0" err="1">
                <a:solidFill>
                  <a:schemeClr val="tx2"/>
                </a:solidFill>
                <a:ea typeface="Times New Roman" panose="02020603050405020304" pitchFamily="18" charset="0"/>
              </a:rPr>
              <a:t>Ya</a:t>
            </a:r>
            <a:r>
              <a:rPr lang="it-IT" sz="1400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 …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400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Ricerca genica del CIBIO di Trento utilizzabile in tutto lo spettro delle malattie neurodegenerative … Ta1 …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it-IT" b="1" kern="50" dirty="0">
                <a:solidFill>
                  <a:schemeClr val="tx2"/>
                </a:solidFill>
                <a:ea typeface="Times New Roman" panose="02020603050405020304" pitchFamily="18" charset="0"/>
              </a:rPr>
              <a:t>... c’è tanto da fare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7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416423" y="1372171"/>
            <a:ext cx="2379489" cy="9176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46CBE1-9156-49FB-9E38-B8478B7D975C}"/>
              </a:ext>
            </a:extLst>
          </p:cNvPr>
          <p:cNvSpPr txBox="1"/>
          <p:nvPr/>
        </p:nvSpPr>
        <p:spPr>
          <a:xfrm>
            <a:off x="1416423" y="2552947"/>
            <a:ext cx="99636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… abbiamo bisogno di tutti per …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Nominare referenti in tutti i distretti sul tema delle malattie 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Aiutarci a finanziare anche con importi piccoli i progetti di ricerca e il nuovo portale</a:t>
            </a:r>
          </a:p>
          <a:p>
            <a:pPr algn="ctr"/>
            <a:endParaRPr lang="it-IT" sz="2000" b="1" i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chemeClr val="tx2"/>
                </a:solidFill>
              </a:rPr>
              <a:t>Partecipate o aiutateci a diffondere le campagne di crowdfunding che lanceremo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i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chemeClr val="tx2"/>
                </a:solidFill>
              </a:rPr>
              <a:t>Creare un comitato nel forum europeo sulle malattie rare</a:t>
            </a:r>
          </a:p>
          <a:p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0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98B92-DE69-4E5D-9CE3-95D1CC3C8A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6306" r="10133"/>
          <a:stretch/>
        </p:blipFill>
        <p:spPr>
          <a:xfrm>
            <a:off x="1416423" y="1372171"/>
            <a:ext cx="2379489" cy="9176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46CBE1-9156-49FB-9E38-B8478B7D975C}"/>
              </a:ext>
            </a:extLst>
          </p:cNvPr>
          <p:cNvSpPr txBox="1"/>
          <p:nvPr/>
        </p:nvSpPr>
        <p:spPr>
          <a:xfrm>
            <a:off x="1416423" y="2324775"/>
            <a:ext cx="9963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Caro Roberto,</a:t>
            </a:r>
          </a:p>
          <a:p>
            <a:r>
              <a:rPr lang="it-IT" sz="1600" dirty="0">
                <a:solidFill>
                  <a:schemeClr val="tx2"/>
                </a:solidFill>
              </a:rPr>
              <a:t> </a:t>
            </a:r>
          </a:p>
          <a:p>
            <a:r>
              <a:rPr lang="it-IT" sz="1600" dirty="0">
                <a:solidFill>
                  <a:schemeClr val="tx2"/>
                </a:solidFill>
              </a:rPr>
              <a:t>… in prima battuta per complimentarmi con te per l'iniziativa che descrivete su </a:t>
            </a:r>
            <a:r>
              <a:rPr lang="it-IT" sz="1600" u="sng" dirty="0">
                <a:solidFill>
                  <a:schemeClr val="tx2"/>
                </a:solidFill>
              </a:rPr>
              <a:t>aidweb.org</a:t>
            </a:r>
            <a:r>
              <a:rPr lang="it-IT" sz="1600" dirty="0">
                <a:solidFill>
                  <a:schemeClr val="tx2"/>
                </a:solidFill>
              </a:rPr>
              <a:t>, una piattaforma di </a:t>
            </a:r>
            <a:r>
              <a:rPr lang="it-IT" sz="1600" dirty="0" err="1">
                <a:solidFill>
                  <a:schemeClr val="tx2"/>
                </a:solidFill>
              </a:rPr>
              <a:t>fundraising</a:t>
            </a:r>
            <a:r>
              <a:rPr lang="it-IT" sz="1600" dirty="0">
                <a:solidFill>
                  <a:schemeClr val="tx2"/>
                </a:solidFill>
              </a:rPr>
              <a:t> fatta benissimo che al tempo stesso è un forum, combinazione vincente, …</a:t>
            </a:r>
          </a:p>
          <a:p>
            <a:endParaRPr lang="it-IT" sz="1600" dirty="0">
              <a:solidFill>
                <a:schemeClr val="tx2"/>
              </a:solidFill>
            </a:endParaRPr>
          </a:p>
          <a:p>
            <a:r>
              <a:rPr lang="it-IT" sz="1600" dirty="0">
                <a:solidFill>
                  <a:schemeClr val="tx2"/>
                </a:solidFill>
              </a:rPr>
              <a:t>E' una cosa molto bella che i Lions abbiano pensato a questo problema, divenuto purtroppo recentemente in Italia ancora più "orfano", proprio come si chiamano queste malattie, dopo il calo dei finanziamenti …</a:t>
            </a:r>
          </a:p>
          <a:p>
            <a:endParaRPr lang="it-IT" sz="1600" dirty="0">
              <a:solidFill>
                <a:schemeClr val="tx2"/>
              </a:solidFill>
            </a:endParaRPr>
          </a:p>
          <a:p>
            <a:r>
              <a:rPr lang="it-IT" sz="1600" dirty="0">
                <a:solidFill>
                  <a:schemeClr val="tx2"/>
                </a:solidFill>
              </a:rPr>
              <a:t>Capisco anche la necessità di proporre progetti "trasversali". la nostra attuale esperienza è quella di tante piccole associazioni, tutte animate da dedizione e da una grande volontà e capacità di fare, ma che, giustamente, sono concentrate sulla loro specifica patologia …</a:t>
            </a:r>
          </a:p>
          <a:p>
            <a:endParaRPr lang="it-IT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Alessandro </a:t>
            </a:r>
            <a:r>
              <a:rPr lang="en-US" sz="1600" b="1" dirty="0" err="1">
                <a:solidFill>
                  <a:schemeClr val="tx2"/>
                </a:solidFill>
              </a:rPr>
              <a:t>Quattrone</a:t>
            </a:r>
            <a:r>
              <a:rPr lang="en-US" sz="1600" b="1" dirty="0">
                <a:solidFill>
                  <a:schemeClr val="tx2"/>
                </a:solidFill>
              </a:rPr>
              <a:t>, PhD </a:t>
            </a:r>
          </a:p>
          <a:p>
            <a:r>
              <a:rPr lang="en-US" sz="1600" b="1" dirty="0" err="1">
                <a:solidFill>
                  <a:schemeClr val="tx2"/>
                </a:solidFill>
              </a:rPr>
              <a:t>Professore</a:t>
            </a:r>
            <a:r>
              <a:rPr lang="en-US" sz="1600" b="1" dirty="0">
                <a:solidFill>
                  <a:schemeClr val="tx2"/>
                </a:solidFill>
              </a:rPr>
              <a:t> di </a:t>
            </a:r>
            <a:r>
              <a:rPr lang="en-US" sz="1600" b="1" dirty="0" err="1">
                <a:solidFill>
                  <a:schemeClr val="tx2"/>
                </a:solidFill>
              </a:rPr>
              <a:t>Biologia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Sperimentale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Direttore del </a:t>
            </a:r>
            <a:r>
              <a:rPr lang="en-US" sz="1600" b="1" dirty="0" err="1">
                <a:solidFill>
                  <a:schemeClr val="tx2"/>
                </a:solidFill>
              </a:rPr>
              <a:t>centro</a:t>
            </a:r>
            <a:r>
              <a:rPr lang="en-US" sz="1600" b="1" dirty="0">
                <a:solidFill>
                  <a:schemeClr val="tx2"/>
                </a:solidFill>
              </a:rPr>
              <a:t> di </a:t>
            </a:r>
            <a:r>
              <a:rPr lang="en-US" sz="1600" b="1" dirty="0" err="1">
                <a:solidFill>
                  <a:schemeClr val="tx2"/>
                </a:solidFill>
              </a:rPr>
              <a:t>biologia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integrata</a:t>
            </a:r>
            <a:r>
              <a:rPr lang="en-US" sz="1600" b="1" dirty="0">
                <a:solidFill>
                  <a:schemeClr val="tx2"/>
                </a:solidFill>
              </a:rPr>
              <a:t> – </a:t>
            </a:r>
            <a:r>
              <a:rPr lang="en-US" sz="1600" b="1" dirty="0" err="1">
                <a:solidFill>
                  <a:schemeClr val="tx2"/>
                </a:solidFill>
              </a:rPr>
              <a:t>Università</a:t>
            </a:r>
            <a:r>
              <a:rPr lang="en-US" sz="1600" b="1" dirty="0">
                <a:solidFill>
                  <a:schemeClr val="tx2"/>
                </a:solidFill>
              </a:rPr>
              <a:t> di Trento</a:t>
            </a:r>
          </a:p>
        </p:txBody>
      </p:sp>
    </p:spTree>
    <p:extLst>
      <p:ext uri="{BB962C8B-B14F-4D97-AF65-F5344CB8AC3E}">
        <p14:creationId xmlns:p14="http://schemas.microsoft.com/office/powerpoint/2010/main" val="2960562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578</Words>
  <Application>Microsoft Office PowerPoint</Application>
  <PresentationFormat>Widescreen</PresentationFormat>
  <Paragraphs>107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Light</vt:lpstr>
      <vt:lpstr>Symbol</vt:lpstr>
      <vt:lpstr>Times New Roman</vt:lpstr>
      <vt:lpstr>Tema di Office</vt:lpstr>
      <vt:lpstr>aidWeb.org  Al fianco dei malati rari e dei club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Alessio Delfino</dc:creator>
  <cp:lastModifiedBy>Roberto Trovarelli</cp:lastModifiedBy>
  <cp:revision>21</cp:revision>
  <dcterms:created xsi:type="dcterms:W3CDTF">2018-03-22T10:45:48Z</dcterms:created>
  <dcterms:modified xsi:type="dcterms:W3CDTF">2018-05-21T17:14:30Z</dcterms:modified>
</cp:coreProperties>
</file>