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62" r:id="rId4"/>
    <p:sldId id="261" r:id="rId5"/>
    <p:sldId id="257" r:id="rId6"/>
    <p:sldId id="265" r:id="rId7"/>
    <p:sldId id="260" r:id="rId8"/>
    <p:sldId id="264" r:id="rId9"/>
    <p:sldId id="267" r:id="rId10"/>
    <p:sldId id="266" r:id="rId11"/>
    <p:sldId id="269" r:id="rId12"/>
    <p:sldId id="268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B7BB"/>
    <a:srgbClr val="B5BBBF"/>
    <a:srgbClr val="C0C5C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4" autoAdjust="0"/>
    <p:restoredTop sz="98208" autoAdjust="0"/>
  </p:normalViewPr>
  <p:slideViewPr>
    <p:cSldViewPr>
      <p:cViewPr varScale="1">
        <p:scale>
          <a:sx n="86" d="100"/>
          <a:sy n="86" d="100"/>
        </p:scale>
        <p:origin x="-15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85A60-CF31-450A-B7A5-75A28DC662F3}" type="datetimeFigureOut">
              <a:rPr lang="it-IT" smtClean="0"/>
              <a:pPr/>
              <a:t>06/05/2018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D89C-9B1A-4CC4-8FC3-7C8A260807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85A60-CF31-450A-B7A5-75A28DC662F3}" type="datetimeFigureOut">
              <a:rPr lang="it-IT" smtClean="0"/>
              <a:pPr/>
              <a:t>06/05/2018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D89C-9B1A-4CC4-8FC3-7C8A260807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85A60-CF31-450A-B7A5-75A28DC662F3}" type="datetimeFigureOut">
              <a:rPr lang="it-IT" smtClean="0"/>
              <a:pPr/>
              <a:t>06/05/2018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D89C-9B1A-4CC4-8FC3-7C8A260807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85A60-CF31-450A-B7A5-75A28DC662F3}" type="datetimeFigureOut">
              <a:rPr lang="it-IT" smtClean="0"/>
              <a:pPr/>
              <a:t>06/05/2018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D89C-9B1A-4CC4-8FC3-7C8A260807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85A60-CF31-450A-B7A5-75A28DC662F3}" type="datetimeFigureOut">
              <a:rPr lang="it-IT" smtClean="0"/>
              <a:pPr/>
              <a:t>06/05/2018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D89C-9B1A-4CC4-8FC3-7C8A260807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85A60-CF31-450A-B7A5-75A28DC662F3}" type="datetimeFigureOut">
              <a:rPr lang="it-IT" smtClean="0"/>
              <a:pPr/>
              <a:t>06/05/2018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D89C-9B1A-4CC4-8FC3-7C8A260807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85A60-CF31-450A-B7A5-75A28DC662F3}" type="datetimeFigureOut">
              <a:rPr lang="it-IT" smtClean="0"/>
              <a:pPr/>
              <a:t>06/05/2018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D89C-9B1A-4CC4-8FC3-7C8A260807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85A60-CF31-450A-B7A5-75A28DC662F3}" type="datetimeFigureOut">
              <a:rPr lang="it-IT" smtClean="0"/>
              <a:pPr/>
              <a:t>06/05/2018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D89C-9B1A-4CC4-8FC3-7C8A260807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85A60-CF31-450A-B7A5-75A28DC662F3}" type="datetimeFigureOut">
              <a:rPr lang="it-IT" smtClean="0"/>
              <a:pPr/>
              <a:t>06/05/2018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D89C-9B1A-4CC4-8FC3-7C8A260807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85A60-CF31-450A-B7A5-75A28DC662F3}" type="datetimeFigureOut">
              <a:rPr lang="it-IT" smtClean="0"/>
              <a:pPr/>
              <a:t>06/05/2018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D89C-9B1A-4CC4-8FC3-7C8A260807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85A60-CF31-450A-B7A5-75A28DC662F3}" type="datetimeFigureOut">
              <a:rPr lang="it-IT" smtClean="0"/>
              <a:pPr/>
              <a:t>06/05/2018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D89C-9B1A-4CC4-8FC3-7C8A260807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85A60-CF31-450A-B7A5-75A28DC662F3}" type="datetimeFigureOut">
              <a:rPr lang="it-IT" smtClean="0"/>
              <a:pPr/>
              <a:t>06/05/2018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5D89C-9B1A-4CC4-8FC3-7C8A260807A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1B7BB"/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2" name="Picture 2" descr="Lions Logo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 b="13084"/>
          <a:stretch>
            <a:fillRect/>
          </a:stretch>
        </p:blipFill>
        <p:spPr bwMode="auto">
          <a:xfrm>
            <a:off x="3203848" y="546570"/>
            <a:ext cx="2088232" cy="1798656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755576" y="2852936"/>
            <a:ext cx="776622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L’  AMMINISTRATORE  </a:t>
            </a:r>
            <a:r>
              <a:rPr lang="it-IT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it-IT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SOSTEGNO:</a:t>
            </a:r>
          </a:p>
          <a:p>
            <a:endParaRPr lang="it-IT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I  </a:t>
            </a:r>
            <a:r>
              <a:rPr lang="it-IT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Lions</a:t>
            </a:r>
            <a:r>
              <a:rPr lang="it-IT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per un  volontariato  autentico  dedicato </a:t>
            </a:r>
          </a:p>
          <a:p>
            <a:r>
              <a:rPr lang="it-IT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ai   soggetti  </a:t>
            </a:r>
            <a:r>
              <a:rPr lang="it-IT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più  deboli  </a:t>
            </a:r>
            <a:r>
              <a:rPr lang="it-IT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della  Società  Civile</a:t>
            </a:r>
          </a:p>
          <a:p>
            <a:endParaRPr lang="it-IT" sz="3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 smtClean="0">
              <a:solidFill>
                <a:srgbClr val="C0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187624" y="5229200"/>
            <a:ext cx="6869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rgbClr val="C00000"/>
                </a:solidFill>
              </a:rPr>
              <a:t>Tema  di  studio  nazionale  -  Bari  2018</a:t>
            </a:r>
            <a:endParaRPr lang="it-IT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107504" y="1052736"/>
            <a:ext cx="896448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Questo tema </a:t>
            </a:r>
            <a:r>
              <a:rPr lang="it-IT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 studio</a:t>
            </a:r>
            <a:r>
              <a:rPr lang="it-IT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che  si  potrebbe  pensare   portare   dentro </a:t>
            </a:r>
          </a:p>
          <a:p>
            <a:pPr algn="just">
              <a:lnSpc>
                <a:spcPct val="150000"/>
              </a:lnSpc>
            </a:pPr>
            <a:r>
              <a:rPr lang="it-IT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il pensiero di </a:t>
            </a:r>
            <a:r>
              <a:rPr lang="it-IT" sz="2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Melvin</a:t>
            </a:r>
            <a:r>
              <a:rPr lang="it-IT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Jones  vuole dare </a:t>
            </a:r>
            <a:r>
              <a:rPr lang="it-IT" sz="28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 corretta informazione  </a:t>
            </a:r>
            <a:endParaRPr lang="it-IT" sz="2400" b="1" i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sulla   figura   dell’  Amministratore    di    Sostegno    così    che  </a:t>
            </a:r>
            <a:endParaRPr lang="it-IT" sz="32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Conferenze e Tavole rotonde </a:t>
            </a:r>
          </a:p>
          <a:p>
            <a:pPr algn="just"/>
            <a:r>
              <a:rPr lang="it-IT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aperte  al pubblico                 </a:t>
            </a:r>
            <a:r>
              <a:rPr lang="it-I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it-IT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siano  occasione di  </a:t>
            </a:r>
            <a:r>
              <a:rPr lang="it-IT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intercettazione di  competenze  </a:t>
            </a:r>
            <a:r>
              <a:rPr lang="it-IT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già  presenti </a:t>
            </a:r>
          </a:p>
          <a:p>
            <a:pPr algn="just">
              <a:lnSpc>
                <a:spcPct val="150000"/>
              </a:lnSpc>
            </a:pPr>
            <a:r>
              <a:rPr lang="it-IT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nei  nostri   </a:t>
            </a:r>
            <a:r>
              <a:rPr lang="it-IT" sz="2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Clubs</a:t>
            </a:r>
            <a:r>
              <a:rPr lang="it-IT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sz="2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Lions</a:t>
            </a:r>
            <a:r>
              <a:rPr lang="it-IT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,  di  dimostrare   di   sapersi   assumere </a:t>
            </a:r>
          </a:p>
          <a:p>
            <a:pPr algn="just">
              <a:lnSpc>
                <a:spcPct val="150000"/>
              </a:lnSpc>
            </a:pPr>
            <a:r>
              <a:rPr lang="it-IT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precise responsabilità e di  orgogliosamente  identificarsi  nel </a:t>
            </a:r>
            <a:r>
              <a:rPr lang="it-IT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 algn="just">
              <a:lnSpc>
                <a:spcPct val="150000"/>
              </a:lnSpc>
            </a:pPr>
            <a:r>
              <a:rPr lang="it-IT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it-IT" sz="3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WE  SERVE.</a:t>
            </a:r>
            <a:endParaRPr lang="it-IT" sz="28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691680" y="0"/>
            <a:ext cx="63866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IL NOSTRO OBBIETTIVO</a:t>
            </a:r>
            <a:endParaRPr lang="it-IT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79512" y="188640"/>
            <a:ext cx="8964488" cy="6669360"/>
          </a:xfrm>
          <a:prstGeom prst="rect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738677" y="4149080"/>
            <a:ext cx="768787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UN   TEMA   </a:t>
            </a:r>
            <a:r>
              <a:rPr lang="it-IT" sz="20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000" b="1" smtClean="0">
                <a:latin typeface="Times New Roman" pitchFamily="18" charset="0"/>
                <a:cs typeface="Times New Roman" pitchFamily="18" charset="0"/>
              </a:rPr>
              <a:t>  STUDIO 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NAZIONALE   A    COSTO   ZERO  E   </a:t>
            </a:r>
          </a:p>
          <a:p>
            <a:pPr algn="just">
              <a:lnSpc>
                <a:spcPct val="200000"/>
              </a:lnSpc>
            </a:pP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CHE  VALORIZZA  LA  PROFESSIONALITA’  DEI  SOCI LIONS</a:t>
            </a: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Lions Logo"/>
          <p:cNvPicPr>
            <a:picLocks noChangeAspect="1" noChangeArrowheads="1"/>
          </p:cNvPicPr>
          <p:nvPr/>
        </p:nvPicPr>
        <p:blipFill>
          <a:blip r:embed="rId2" cstate="print"/>
          <a:srcRect b="13084"/>
          <a:stretch>
            <a:fillRect/>
          </a:stretch>
        </p:blipFill>
        <p:spPr bwMode="auto">
          <a:xfrm>
            <a:off x="3131840" y="1412776"/>
            <a:ext cx="2664296" cy="23029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79512" y="188640"/>
            <a:ext cx="8712968" cy="6264696"/>
          </a:xfrm>
          <a:prstGeom prst="rect">
            <a:avLst/>
          </a:prstGeom>
          <a:solidFill>
            <a:schemeClr val="bg2">
              <a:lumMod val="10000"/>
            </a:scheme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1619672" y="2708920"/>
            <a:ext cx="59763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Grazie per l’ attenzione</a:t>
            </a:r>
            <a:endParaRPr lang="it-IT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/>
          <p:cNvGrpSpPr/>
          <p:nvPr/>
        </p:nvGrpSpPr>
        <p:grpSpPr>
          <a:xfrm>
            <a:off x="0" y="0"/>
            <a:ext cx="9144001" cy="6858000"/>
            <a:chOff x="0" y="0"/>
            <a:chExt cx="9144001" cy="6858000"/>
          </a:xfrm>
        </p:grpSpPr>
        <p:pic>
          <p:nvPicPr>
            <p:cNvPr id="10242" name="Picture 2" descr="https://tse2.mm.bing.net/th?id=OIP.Eyb_x0BRj2CIbUGOgenDXAEsCo&amp;pid=15.1&amp;P=0&amp;w=286&amp;h=16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" y="0"/>
              <a:ext cx="9144000" cy="5013176"/>
            </a:xfrm>
            <a:prstGeom prst="rect">
              <a:avLst/>
            </a:prstGeom>
            <a:noFill/>
          </p:spPr>
        </p:pic>
        <p:sp>
          <p:nvSpPr>
            <p:cNvPr id="6" name="Rettangolo 5"/>
            <p:cNvSpPr/>
            <p:nvPr/>
          </p:nvSpPr>
          <p:spPr>
            <a:xfrm>
              <a:off x="0" y="4797152"/>
              <a:ext cx="9144000" cy="206084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179512" y="260648"/>
            <a:ext cx="48596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800" dirty="0" smtClean="0"/>
              <a:t>Legge </a:t>
            </a:r>
            <a:r>
              <a:rPr lang="it-IT" sz="4800" dirty="0" err="1" smtClean="0"/>
              <a:t>N°</a:t>
            </a:r>
            <a:r>
              <a:rPr lang="it-IT" sz="4800" dirty="0" smtClean="0"/>
              <a:t> 6  2004</a:t>
            </a:r>
            <a:endParaRPr lang="it-IT" sz="48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95536" y="4725144"/>
            <a:ext cx="8377678" cy="16879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L’ Amministratore  di  sostegno  è  uno  strumento  giuridico  </a:t>
            </a:r>
          </a:p>
          <a:p>
            <a:pPr>
              <a:lnSpc>
                <a:spcPct val="150000"/>
              </a:lnSpc>
            </a:pP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introdotto nel  nostro codice  civile,   rivolto   ad   affiancare </a:t>
            </a:r>
          </a:p>
          <a:p>
            <a:pPr>
              <a:lnSpc>
                <a:spcPct val="150000"/>
              </a:lnSpc>
            </a:pP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chi  abbia  ridotto  la  propria  autonomia  o  l’ abbia  persa.  </a:t>
            </a:r>
            <a:endParaRPr lang="it-IT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1412776"/>
            <a:ext cx="856895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 NONNI  O  I GENITORI  E  </a:t>
            </a:r>
            <a:r>
              <a:rPr lang="it-IT" sz="24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  TEMPORANEAMENTE  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INABILI 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NON  SONO  PIU'  COME  PRIMA </a:t>
            </a:r>
            <a:r>
              <a:rPr kumimoji="0" lang="it-IT" sz="2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SI’   CHE</a:t>
            </a:r>
            <a:endParaRPr kumimoji="0" lang="it-IT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 </a:t>
            </a:r>
            <a:r>
              <a:rPr lang="it-IT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ISTITUZIONI PAIONO LONTANE DAL PROBLEMA 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CHE SI AGGRAVA OGNI GIORNO : CHE FARE?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79512" y="5373216"/>
            <a:ext cx="88095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rgbClr val="FFFF00"/>
                </a:solidFill>
              </a:rPr>
              <a:t>CHI  PUO’  ASSISTERE  I  SOGGETTI  PIU’  DEBOLI  </a:t>
            </a:r>
            <a:r>
              <a:rPr lang="it-IT" sz="5400" b="1" dirty="0" smtClean="0">
                <a:solidFill>
                  <a:srgbClr val="FFFF00"/>
                </a:solidFill>
              </a:rPr>
              <a:t>?</a:t>
            </a:r>
            <a:endParaRPr lang="it-IT" sz="5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Connettore 2 4"/>
          <p:cNvCxnSpPr/>
          <p:nvPr/>
        </p:nvCxnSpPr>
        <p:spPr>
          <a:xfrm>
            <a:off x="4355976" y="908720"/>
            <a:ext cx="0" cy="165618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4355976" y="4005064"/>
            <a:ext cx="0" cy="9361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tangolo 5"/>
          <p:cNvSpPr/>
          <p:nvPr/>
        </p:nvSpPr>
        <p:spPr>
          <a:xfrm>
            <a:off x="991356" y="2649652"/>
            <a:ext cx="6192688" cy="1211396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611560" y="473759"/>
            <a:ext cx="7293920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L’  AMMINISTRATORE  </a:t>
            </a:r>
            <a:r>
              <a:rPr lang="it-IT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it-IT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SOSTEGNO</a:t>
            </a:r>
          </a:p>
          <a:p>
            <a:endParaRPr lang="it-IT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it-IT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it-IT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it-IT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it-IT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ASSISTENZA</a:t>
            </a:r>
          </a:p>
          <a:p>
            <a:r>
              <a:rPr lang="it-IT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COLLABORAZIONE</a:t>
            </a:r>
          </a:p>
          <a:p>
            <a:r>
              <a:rPr lang="it-IT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RISPETTO</a:t>
            </a:r>
          </a:p>
          <a:p>
            <a:r>
              <a:rPr lang="it-IT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</a:t>
            </a:r>
          </a:p>
          <a:p>
            <a:endParaRPr lang="it-IT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it-IT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WE  SERVE</a:t>
            </a:r>
          </a:p>
          <a:p>
            <a:endParaRPr lang="it-IT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it-IT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it-IT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it-IT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4098" name="Picture 2" descr="L'immagine può contenere: 1 persona, sMS"/>
          <p:cNvPicPr>
            <a:picLocks noChangeAspect="1" noChangeArrowheads="1"/>
          </p:cNvPicPr>
          <p:nvPr/>
        </p:nvPicPr>
        <p:blipFill>
          <a:blip r:embed="rId2" cstate="print"/>
          <a:srcRect l="5263" t="33729" r="5264" b="9008"/>
          <a:stretch>
            <a:fillRect/>
          </a:stretch>
        </p:blipFill>
        <p:spPr bwMode="auto">
          <a:xfrm>
            <a:off x="0" y="31918"/>
            <a:ext cx="9144000" cy="6826082"/>
          </a:xfrm>
          <a:prstGeom prst="rect">
            <a:avLst/>
          </a:prstGeom>
          <a:noFill/>
        </p:spPr>
      </p:pic>
      <p:sp>
        <p:nvSpPr>
          <p:cNvPr id="3" name="CasellaDiTesto 2"/>
          <p:cNvSpPr txBox="1"/>
          <p:nvPr/>
        </p:nvSpPr>
        <p:spPr>
          <a:xfrm>
            <a:off x="1043608" y="2780928"/>
            <a:ext cx="7596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 smtClean="0">
                <a:latin typeface="Arial" pitchFamily="34" charset="0"/>
                <a:cs typeface="Arial" pitchFamily="34" charset="0"/>
              </a:rPr>
              <a:t>Una mano amica su mani stanche</a:t>
            </a:r>
            <a:endParaRPr lang="it-IT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79512" y="548680"/>
            <a:ext cx="85802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AMMINISTRATORE</a:t>
            </a: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36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  SOSTEGNO</a:t>
            </a:r>
            <a:endParaRPr lang="it-IT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 descr="https://tse4.mm.bing.net/th?id=OIP.t47IyJ9-BzUaq8RN0O0-KwEsDS&amp;pid=15.1&amp;P=0&amp;w=231&amp;h=1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060848"/>
            <a:ext cx="6120680" cy="4318925"/>
          </a:xfrm>
          <a:prstGeom prst="rect">
            <a:avLst/>
          </a:prstGeom>
          <a:noFill/>
        </p:spPr>
      </p:pic>
      <p:sp>
        <p:nvSpPr>
          <p:cNvPr id="3" name="CasellaDiTesto 2"/>
          <p:cNvSpPr txBox="1"/>
          <p:nvPr/>
        </p:nvSpPr>
        <p:spPr>
          <a:xfrm>
            <a:off x="611560" y="260648"/>
            <a:ext cx="85932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COME   FARE   TESTAMENTO  O COME</a:t>
            </a:r>
          </a:p>
          <a:p>
            <a:r>
              <a:rPr lang="it-IT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ESPLETARE PRATICHE BUROCRATICHE </a:t>
            </a:r>
          </a:p>
          <a:p>
            <a:r>
              <a:rPr lang="it-IT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donazioni – la nuda proprietà -  compra-vendita di immobili</a:t>
            </a:r>
          </a:p>
          <a:p>
            <a:r>
              <a:rPr lang="it-IT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(Talora con l’ assenso  del Giudice tutelare</a:t>
            </a:r>
            <a:r>
              <a:rPr lang="it-IT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it-IT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Vecchiaia, Pensionati, Sambuc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86979"/>
            <a:ext cx="4248473" cy="3053989"/>
          </a:xfrm>
          <a:prstGeom prst="rect">
            <a:avLst/>
          </a:prstGeom>
          <a:noFill/>
        </p:spPr>
      </p:pic>
      <p:pic>
        <p:nvPicPr>
          <p:cNvPr id="3078" name="Picture 6" descr="Ospizio, Cur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88641"/>
            <a:ext cx="4320479" cy="2952328"/>
          </a:xfrm>
          <a:prstGeom prst="rect">
            <a:avLst/>
          </a:prstGeom>
          <a:noFill/>
        </p:spPr>
      </p:pic>
      <p:sp>
        <p:nvSpPr>
          <p:cNvPr id="5122" name="AutoShape 2" descr="Risultati immagini per mani, prigione, sbarra mani, prigione, sbarra"/>
          <p:cNvSpPr>
            <a:spLocks noChangeAspect="1" noChangeArrowheads="1"/>
          </p:cNvSpPr>
          <p:nvPr/>
        </p:nvSpPr>
        <p:spPr bwMode="auto">
          <a:xfrm>
            <a:off x="155575" y="-411163"/>
            <a:ext cx="1095375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124" name="AutoShape 4" descr="Risultati immagini per mani, prigione, sbarra mani, prigione, sbarra"/>
          <p:cNvSpPr>
            <a:spLocks noChangeAspect="1" noChangeArrowheads="1"/>
          </p:cNvSpPr>
          <p:nvPr/>
        </p:nvSpPr>
        <p:spPr bwMode="auto">
          <a:xfrm>
            <a:off x="155575" y="-411163"/>
            <a:ext cx="1095375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126" name="AutoShape 6" descr="Risultati immagini per mani, prigione, sbarra mani, prigione, sbarra"/>
          <p:cNvSpPr>
            <a:spLocks noChangeAspect="1" noChangeArrowheads="1"/>
          </p:cNvSpPr>
          <p:nvPr/>
        </p:nvSpPr>
        <p:spPr bwMode="auto">
          <a:xfrm>
            <a:off x="155575" y="-411163"/>
            <a:ext cx="1095375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5128" name="Picture 8" descr="https://tse2.mm.bing.net/th?id=OIP.epQjYJd33eg4W64GP-ABhwEsC0&amp;pid=15.1&amp;P=0&amp;w=258&amp;h=15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501008"/>
            <a:ext cx="4351493" cy="2952328"/>
          </a:xfrm>
          <a:prstGeom prst="rect">
            <a:avLst/>
          </a:prstGeom>
          <a:noFill/>
        </p:spPr>
      </p:pic>
      <p:pic>
        <p:nvPicPr>
          <p:cNvPr id="6146" name="Picture 2" descr="https://tse1.mm.bing.net/th?id=OIP.hFZwH8Ut-DsmGnKXt7a3wAHaE6&amp;pid=15.1&amp;P=0&amp;w=241&amp;h=16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3501008"/>
            <a:ext cx="4139379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6" dur="3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1506" name="Picture 2" descr="Sono D'Accordo, Accordo, Asiatici, Bl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3600400" cy="2316850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3" name="CasellaDiTesto 2"/>
          <p:cNvSpPr txBox="1"/>
          <p:nvPr/>
        </p:nvSpPr>
        <p:spPr>
          <a:xfrm>
            <a:off x="539552" y="2492896"/>
            <a:ext cx="84249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L’  amministratore  di  sostegno è  chiamato  non  a  sostituire  </a:t>
            </a:r>
          </a:p>
          <a:p>
            <a:pPr>
              <a:lnSpc>
                <a:spcPct val="150000"/>
              </a:lnSpc>
            </a:pPr>
            <a:r>
              <a:rPr lang="it-IT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  ad assistere  e  sostenere la  persona in  un  contesto  fidato e  organizzato </a:t>
            </a:r>
            <a:endParaRPr lang="it-IT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07504" y="4221088"/>
            <a:ext cx="8424936" cy="2302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ts val="288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Il ruolo professionale dell’Amministratore di Sostegno si risolve in pratica nel  saper  far rete con i diversi attori  istituzionale e privati che ruotano attorno al suo assistito,  per  </a:t>
            </a:r>
            <a:r>
              <a:rPr lang="it-IT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favorire  </a:t>
            </a:r>
            <a:r>
              <a:rPr lang="it-IT" sz="32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gratuitamente</a:t>
            </a:r>
            <a:r>
              <a:rPr lang="it-IT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la migliore gestione del patrimonio di persone temporaneamente inabili a farlo, nell’ unico interesse dell’ assistito.  </a:t>
            </a:r>
            <a:endParaRPr lang="it-IT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097" name="Picture 1" descr="C:\Users\Utente\Desktop\4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88640"/>
            <a:ext cx="2592288" cy="3057012"/>
          </a:xfrm>
          <a:prstGeom prst="rect">
            <a:avLst/>
          </a:prstGeom>
          <a:noFill/>
        </p:spPr>
      </p:pic>
      <p:sp>
        <p:nvSpPr>
          <p:cNvPr id="2" name="Rettangolo 1"/>
          <p:cNvSpPr/>
          <p:nvPr/>
        </p:nvSpPr>
        <p:spPr>
          <a:xfrm>
            <a:off x="827584" y="3284984"/>
            <a:ext cx="7920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200000"/>
              </a:lnSpc>
            </a:pPr>
            <a:r>
              <a:rPr lang="it-IT" sz="3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Non si può andare  lontani  </a:t>
            </a:r>
            <a:r>
              <a:rPr lang="it-IT" sz="32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finchè</a:t>
            </a:r>
            <a:r>
              <a:rPr lang="it-IT" sz="3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non</a:t>
            </a:r>
          </a:p>
          <a:p>
            <a:pPr marL="457200" indent="-457200" algn="just">
              <a:lnSpc>
                <a:spcPct val="200000"/>
              </a:lnSpc>
            </a:pPr>
            <a:r>
              <a:rPr lang="it-IT" sz="3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  fa  qualcosa  per  qualcun altro</a:t>
            </a:r>
            <a:r>
              <a:rPr lang="it-IT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 marL="457200" indent="-457200" algn="just"/>
            <a:r>
              <a:rPr lang="it-IT" sz="3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</a:p>
          <a:p>
            <a:pPr marL="457200" indent="-457200" algn="just"/>
            <a:r>
              <a:rPr lang="it-IT" sz="3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it-IT" sz="32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Melvin</a:t>
            </a:r>
            <a:r>
              <a:rPr lang="it-IT" sz="3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Jones</a:t>
            </a:r>
            <a:endParaRPr lang="it-IT" sz="6000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352</Words>
  <Application>Microsoft Office PowerPoint</Application>
  <PresentationFormat>Presentazione su schermo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59</cp:revision>
  <dcterms:created xsi:type="dcterms:W3CDTF">2017-04-29T09:53:51Z</dcterms:created>
  <dcterms:modified xsi:type="dcterms:W3CDTF">2018-05-06T15:21:54Z</dcterms:modified>
</cp:coreProperties>
</file>