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73" r:id="rId8"/>
    <p:sldId id="279" r:id="rId9"/>
    <p:sldId id="280" r:id="rId10"/>
    <p:sldId id="274" r:id="rId11"/>
    <p:sldId id="277" r:id="rId12"/>
    <p:sldId id="275" r:id="rId13"/>
    <p:sldId id="27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0">
          <p15:clr>
            <a:srgbClr val="A4A3A4"/>
          </p15:clr>
        </p15:guide>
        <p15:guide id="2" pos="37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F80BD"/>
    <a:srgbClr val="FEC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6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232" y="192"/>
      </p:cViewPr>
      <p:guideLst>
        <p:guide orient="horz" pos="3540"/>
        <p:guide pos="37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5/21/18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ons.i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communication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r="10844"/>
          <a:stretch/>
        </p:blipFill>
        <p:spPr>
          <a:xfrm>
            <a:off x="0" y="676"/>
            <a:ext cx="8458199" cy="6858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175932" y="237057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FEC70A"/>
                </a:solidFill>
                <a:latin typeface="+mj-lt"/>
                <a:cs typeface="Arial Black"/>
              </a:rPr>
              <a:t>“COMMUNICATION RELOADED” </a:t>
            </a:r>
            <a:endParaRPr lang="it-IT" b="1" i="1" dirty="0">
              <a:latin typeface="+mj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755116"/>
            <a:ext cx="8458199" cy="997177"/>
          </a:xfrm>
        </p:spPr>
        <p:txBody>
          <a:bodyPr/>
          <a:lstStyle/>
          <a:p>
            <a:pPr algn="ctr"/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br>
              <a:rPr lang="it-IT" sz="2800" dirty="0">
                <a:latin typeface="Arial Black"/>
                <a:cs typeface="Arial Black"/>
              </a:rPr>
            </a:br>
            <a:endParaRPr lang="it-IT" sz="2800" dirty="0">
              <a:solidFill>
                <a:srgbClr val="A6A6A6"/>
              </a:solidFill>
              <a:latin typeface="Arial Black"/>
              <a:cs typeface="Arial Black"/>
            </a:endParaRPr>
          </a:p>
        </p:txBody>
      </p:sp>
      <p:pic>
        <p:nvPicPr>
          <p:cNvPr id="4" name="Immagine 3" descr="lionlogo_2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FF8E59-69B4-3A4C-9327-347C0A82C0E1}"/>
              </a:ext>
            </a:extLst>
          </p:cNvPr>
          <p:cNvSpPr txBox="1"/>
          <p:nvPr/>
        </p:nvSpPr>
        <p:spPr>
          <a:xfrm>
            <a:off x="-1" y="4943856"/>
            <a:ext cx="845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1F497D"/>
                </a:solidFill>
                <a:latin typeface="Arial Black"/>
                <a:cs typeface="Arial Black"/>
              </a:rPr>
              <a:t>COMUNICAZIONE</a:t>
            </a:r>
            <a:br>
              <a:rPr lang="it-IT" sz="2800" dirty="0">
                <a:latin typeface="Arial Black"/>
                <a:cs typeface="Arial Black"/>
              </a:rPr>
            </a:br>
            <a:r>
              <a:rPr lang="it-IT" sz="2800" dirty="0">
                <a:latin typeface="Arial Black"/>
                <a:cs typeface="Arial Black"/>
              </a:rPr>
              <a:t> </a:t>
            </a:r>
            <a:r>
              <a:rPr lang="it-IT" sz="2800" dirty="0">
                <a:solidFill>
                  <a:srgbClr val="7F7F7F"/>
                </a:solidFill>
                <a:latin typeface="Arial Black"/>
                <a:cs typeface="Arial Black"/>
              </a:rPr>
              <a:t>“Progetto Comunicazione”</a:t>
            </a:r>
            <a:br>
              <a:rPr lang="it-IT" sz="2800" dirty="0">
                <a:solidFill>
                  <a:srgbClr val="7F7F7F"/>
                </a:solidFill>
                <a:latin typeface="Arial Black"/>
                <a:cs typeface="Arial Black"/>
              </a:rPr>
            </a:br>
            <a:r>
              <a:rPr lang="it-IT" sz="2800" dirty="0">
                <a:solidFill>
                  <a:srgbClr val="FEC70A"/>
                </a:solidFill>
                <a:latin typeface="Arial Black"/>
                <a:cs typeface="Arial Black"/>
              </a:rPr>
              <a:t> </a:t>
            </a:r>
            <a:r>
              <a:rPr lang="it-IT" dirty="0">
                <a:solidFill>
                  <a:srgbClr val="FEC70A"/>
                </a:solidFill>
                <a:latin typeface="Arial Black"/>
                <a:cs typeface="Arial Black"/>
              </a:rPr>
              <a:t>2017-2018</a:t>
            </a:r>
          </a:p>
          <a:p>
            <a:pPr algn="ctr"/>
            <a:br>
              <a:rPr lang="it-IT" dirty="0">
                <a:solidFill>
                  <a:srgbClr val="FEC70A"/>
                </a:solidFill>
                <a:latin typeface="Arial Black"/>
                <a:cs typeface="Arial Black"/>
              </a:rPr>
            </a:br>
            <a:r>
              <a:rPr lang="it-IT" dirty="0">
                <a:solidFill>
                  <a:srgbClr val="FF0000"/>
                </a:solidFill>
                <a:latin typeface="Arial Black"/>
                <a:cs typeface="Arial Black"/>
              </a:rPr>
              <a:t>Bari – Congresso Nazionale Lions 2018</a:t>
            </a:r>
          </a:p>
        </p:txBody>
      </p:sp>
    </p:spTree>
    <p:extLst>
      <p:ext uri="{BB962C8B-B14F-4D97-AF65-F5344CB8AC3E}">
        <p14:creationId xmlns:p14="http://schemas.microsoft.com/office/powerpoint/2010/main" val="39149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BA967E-32EE-E640-ABA8-5E6CD2ADF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13" y="0"/>
            <a:ext cx="4690086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A7148EF-BFCC-F843-B53E-90BFBAEE4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768113" cy="50241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58512E-261E-C647-B36C-8D0EC0BAA8F6}"/>
              </a:ext>
            </a:extLst>
          </p:cNvPr>
          <p:cNvSpPr txBox="1"/>
          <p:nvPr/>
        </p:nvSpPr>
        <p:spPr>
          <a:xfrm>
            <a:off x="0" y="6534912"/>
            <a:ext cx="376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da: «la Repubblica» (centro Italia), 27 Aprile 2018</a:t>
            </a:r>
          </a:p>
        </p:txBody>
      </p:sp>
      <p:pic>
        <p:nvPicPr>
          <p:cNvPr id="8" name="Immagine 7" descr="lionlogo_2c.gif">
            <a:extLst>
              <a:ext uri="{FF2B5EF4-FFF2-40B4-BE49-F238E27FC236}">
                <a16:creationId xmlns:a16="http://schemas.microsoft.com/office/drawing/2014/main" id="{014214E0-942E-424E-A32B-6CE1A1E80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58512E-261E-C647-B36C-8D0EC0BAA8F6}"/>
              </a:ext>
            </a:extLst>
          </p:cNvPr>
          <p:cNvSpPr txBox="1"/>
          <p:nvPr/>
        </p:nvSpPr>
        <p:spPr>
          <a:xfrm>
            <a:off x="0" y="6534912"/>
            <a:ext cx="376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da: «la Repubblica» (centro Italia), 27 Aprile 2018</a:t>
            </a:r>
          </a:p>
        </p:txBody>
      </p:sp>
      <p:pic>
        <p:nvPicPr>
          <p:cNvPr id="8" name="Immagine 7" descr="lionlogo_2c.gif">
            <a:extLst>
              <a:ext uri="{FF2B5EF4-FFF2-40B4-BE49-F238E27FC236}">
                <a16:creationId xmlns:a16="http://schemas.microsoft.com/office/drawing/2014/main" id="{014214E0-942E-424E-A32B-6CE1A1E80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C0E62EE-96D4-A649-84DA-E698F9B2B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"/>
          <a:stretch/>
        </p:blipFill>
        <p:spPr>
          <a:xfrm>
            <a:off x="0" y="0"/>
            <a:ext cx="8430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00215E1-8249-D047-9509-CC0E73C3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b="-85"/>
          <a:stretch/>
        </p:blipFill>
        <p:spPr>
          <a:xfrm>
            <a:off x="0" y="0"/>
            <a:ext cx="9152127" cy="6864096"/>
          </a:xfrm>
          <a:prstGeom prst="rect">
            <a:avLst/>
          </a:prstGeom>
        </p:spPr>
      </p:pic>
      <p:pic>
        <p:nvPicPr>
          <p:cNvPr id="14" name="Immagine 13" descr="lionlogo_2c.gif">
            <a:extLst>
              <a:ext uri="{FF2B5EF4-FFF2-40B4-BE49-F238E27FC236}">
                <a16:creationId xmlns:a16="http://schemas.microsoft.com/office/drawing/2014/main" id="{0EA714A9-E00B-D643-BFDF-B71713E0D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0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ionlogo_2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472686"/>
            <a:ext cx="8458199" cy="41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Arial"/>
                <a:cs typeface="Arial"/>
              </a:rPr>
              <a:t>MULTIDISTRETTO 108 I.T.A.L.Y.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60401" y="3208927"/>
            <a:ext cx="717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3088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8461" y="8295"/>
            <a:ext cx="8458199" cy="831036"/>
          </a:xfrm>
        </p:spPr>
        <p:txBody>
          <a:bodyPr/>
          <a:lstStyle/>
          <a:p>
            <a:pPr algn="ctr"/>
            <a:r>
              <a:rPr lang="it-IT" sz="2300" dirty="0">
                <a:latin typeface="Arial Black"/>
                <a:cs typeface="Arial Black"/>
              </a:rPr>
              <a:t>Cosa significa </a:t>
            </a:r>
            <a:r>
              <a:rPr lang="it-IT" sz="2300" dirty="0">
                <a:solidFill>
                  <a:srgbClr val="FEC70A"/>
                </a:solidFill>
                <a:latin typeface="Arial Black"/>
                <a:cs typeface="Arial Black"/>
              </a:rPr>
              <a:t>COMUNICARE</a:t>
            </a:r>
            <a:r>
              <a:rPr lang="it-IT" sz="2300" dirty="0">
                <a:latin typeface="Arial Black"/>
                <a:cs typeface="Arial Black"/>
              </a:rPr>
              <a:t>?</a:t>
            </a:r>
            <a:endParaRPr lang="it-IT" sz="2300" dirty="0">
              <a:solidFill>
                <a:srgbClr val="A6A6A6"/>
              </a:solidFill>
              <a:latin typeface="Arial Black"/>
              <a:cs typeface="Arial Black"/>
            </a:endParaRPr>
          </a:p>
        </p:txBody>
      </p:sp>
      <p:pic>
        <p:nvPicPr>
          <p:cNvPr id="4" name="Immagine 3" descr="lionlogo_2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472686"/>
            <a:ext cx="8458199" cy="41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Arial"/>
                <a:cs typeface="Arial"/>
              </a:rPr>
              <a:t>MULTIDISTRETTO 108 I.T.A.L.Y.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3399" y="1574862"/>
            <a:ext cx="73914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1F497D"/>
                </a:solidFill>
                <a:latin typeface="Arial Black"/>
                <a:cs typeface="Arial Black"/>
              </a:rPr>
              <a:t>«Noi abbiamo gran fretta di costruire un telegrafo dal Maine al Texas; ma il Maine e il Texas potrebbe darsi che non abbiano nulla di importante da comunicarsi»</a:t>
            </a:r>
          </a:p>
          <a:p>
            <a:pPr algn="ctr"/>
            <a:endParaRPr lang="it-IT" sz="1600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algn="ctr"/>
            <a:r>
              <a:rPr lang="it-IT" sz="1200" dirty="0">
                <a:solidFill>
                  <a:srgbClr val="1F497D"/>
                </a:solidFill>
                <a:latin typeface="Arial Black"/>
                <a:cs typeface="Arial Black"/>
              </a:rPr>
              <a:t>(Henry David </a:t>
            </a:r>
            <a:r>
              <a:rPr lang="it-IT" sz="1200" dirty="0" err="1">
                <a:solidFill>
                  <a:srgbClr val="1F497D"/>
                </a:solidFill>
                <a:latin typeface="Arial Black"/>
                <a:cs typeface="Arial Black"/>
              </a:rPr>
              <a:t>Thoreau</a:t>
            </a:r>
            <a:r>
              <a:rPr lang="it-IT" sz="1200" dirty="0">
                <a:solidFill>
                  <a:srgbClr val="1F497D"/>
                </a:solidFill>
                <a:latin typeface="Arial Black"/>
                <a:cs typeface="Arial Black"/>
              </a:rPr>
              <a:t>)</a:t>
            </a:r>
            <a:endParaRPr lang="it-IT" sz="1200" b="1" u="sng" dirty="0">
              <a:solidFill>
                <a:srgbClr val="1F497D"/>
              </a:solidFill>
              <a:latin typeface="Arial Black"/>
              <a:cs typeface="Arial Black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87854" y="3574515"/>
            <a:ext cx="7675083" cy="48101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/>
                <a:cs typeface="Arial Black"/>
              </a:rPr>
              <a:t>Dobbiamo sapere a chi comunicare</a:t>
            </a:r>
            <a:endParaRPr lang="it-IT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87854" y="4268782"/>
            <a:ext cx="7675083" cy="48101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/>
                <a:cs typeface="Arial Black"/>
              </a:rPr>
              <a:t>Dobbiamo sapere cosa comunicare</a:t>
            </a:r>
            <a:endParaRPr lang="it-IT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87854" y="4963049"/>
            <a:ext cx="7675083" cy="48101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/>
                <a:cs typeface="Arial Black"/>
              </a:rPr>
              <a:t>Dobbiamo decidere come comunicare</a:t>
            </a:r>
            <a:endParaRPr lang="it-IT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87854" y="5653795"/>
            <a:ext cx="7675083" cy="48101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/>
                <a:cs typeface="Arial Black"/>
              </a:rPr>
              <a:t>Dobbiamo avere un</a:t>
            </a:r>
            <a:r>
              <a:rPr lang="mr-IN" dirty="0">
                <a:solidFill>
                  <a:schemeClr val="bg1"/>
                </a:solidFill>
                <a:latin typeface="Arial Black"/>
                <a:cs typeface="Arial Black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 Black"/>
                <a:cs typeface="Arial Black"/>
              </a:rPr>
              <a:t>unica «</a:t>
            </a:r>
            <a:r>
              <a:rPr lang="it-IT" i="1" dirty="0">
                <a:solidFill>
                  <a:schemeClr val="bg1"/>
                </a:solidFill>
                <a:latin typeface="Arial Black"/>
                <a:cs typeface="Arial Black"/>
              </a:rPr>
              <a:t>voce</a:t>
            </a:r>
            <a:r>
              <a:rPr lang="it-IT" dirty="0">
                <a:solidFill>
                  <a:schemeClr val="bg1"/>
                </a:solidFill>
                <a:latin typeface="Arial Black"/>
                <a:cs typeface="Arial Black"/>
              </a:rPr>
              <a:t>» con cui comunicare</a:t>
            </a:r>
            <a:endParaRPr lang="it-IT" dirty="0">
              <a:solidFill>
                <a:srgbClr val="FEC70A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472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ionlogo_2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-8461" y="8295"/>
            <a:ext cx="8458199" cy="831036"/>
          </a:xfrm>
        </p:spPr>
        <p:txBody>
          <a:bodyPr/>
          <a:lstStyle/>
          <a:p>
            <a:pPr algn="ctr"/>
            <a:r>
              <a:rPr lang="it-IT" sz="2300" dirty="0">
                <a:latin typeface="Arial Black"/>
                <a:cs typeface="Arial Black"/>
              </a:rPr>
              <a:t>Struttura attuale della </a:t>
            </a:r>
            <a:r>
              <a:rPr lang="it-IT" sz="2300" dirty="0">
                <a:solidFill>
                  <a:srgbClr val="FEC70A"/>
                </a:solidFill>
                <a:latin typeface="Arial Black"/>
                <a:cs typeface="Arial Black"/>
              </a:rPr>
              <a:t>COMUICAZIONE</a:t>
            </a:r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0" y="6472686"/>
            <a:ext cx="8458199" cy="41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Arial"/>
                <a:cs typeface="Arial"/>
              </a:rPr>
              <a:t>MULTIDISTRETTO 108 I.T.A.L.Y.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2954862" y="1470020"/>
            <a:ext cx="2556934" cy="853572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1F497D"/>
                </a:solidFill>
                <a:latin typeface="Arial Black"/>
                <a:cs typeface="Arial Black"/>
              </a:rPr>
              <a:t>MULTIDISTRETTO 108 ITALY</a:t>
            </a:r>
          </a:p>
        </p:txBody>
      </p:sp>
      <p:sp>
        <p:nvSpPr>
          <p:cNvPr id="2" name="Freccia destra 1"/>
          <p:cNvSpPr/>
          <p:nvPr/>
        </p:nvSpPr>
        <p:spPr>
          <a:xfrm>
            <a:off x="5681135" y="1731706"/>
            <a:ext cx="440267" cy="347134"/>
          </a:xfrm>
          <a:prstGeom prst="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destra 25"/>
          <p:cNvSpPr/>
          <p:nvPr/>
        </p:nvSpPr>
        <p:spPr>
          <a:xfrm rot="10800000">
            <a:off x="2319867" y="1731706"/>
            <a:ext cx="440267" cy="347134"/>
          </a:xfrm>
          <a:prstGeom prst="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226989" y="1433340"/>
            <a:ext cx="1991279" cy="943866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COMUNICAZIONE INTERNA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6246786" y="1433340"/>
            <a:ext cx="1991279" cy="943866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COMUNICAZIONE ESTERNA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226989" y="3056483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SITO WEB</a:t>
            </a:r>
          </a:p>
        </p:txBody>
      </p:sp>
      <p:sp>
        <p:nvSpPr>
          <p:cNvPr id="30" name="Freccia destra 29"/>
          <p:cNvSpPr/>
          <p:nvPr/>
        </p:nvSpPr>
        <p:spPr>
          <a:xfrm rot="5400000">
            <a:off x="982136" y="2536039"/>
            <a:ext cx="440267" cy="347134"/>
          </a:xfrm>
          <a:prstGeom prst="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226989" y="3708751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RIVISTA LION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226989" y="4361019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SOCIAL MEDIA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226989" y="5018590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STRUTTURE DISTRETTUALI</a:t>
            </a:r>
          </a:p>
        </p:txBody>
      </p:sp>
      <p:sp>
        <p:nvSpPr>
          <p:cNvPr id="35" name="Parentesi graffa chiusa 34"/>
          <p:cNvSpPr/>
          <p:nvPr/>
        </p:nvSpPr>
        <p:spPr>
          <a:xfrm>
            <a:off x="2455330" y="3056482"/>
            <a:ext cx="304800" cy="2461975"/>
          </a:xfrm>
          <a:prstGeom prst="rightBrac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090334" y="4015606"/>
            <a:ext cx="247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OGNI STRUTTURA È AUTONOMA</a:t>
            </a:r>
          </a:p>
        </p:txBody>
      </p:sp>
      <p:sp>
        <p:nvSpPr>
          <p:cNvPr id="36" name="Rettangolo arrotondato 35"/>
          <p:cNvSpPr/>
          <p:nvPr/>
        </p:nvSpPr>
        <p:spPr>
          <a:xfrm>
            <a:off x="6246786" y="3056483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SITO WEB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6246786" y="3708751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NEWSPAPER</a:t>
            </a:r>
          </a:p>
        </p:txBody>
      </p:sp>
      <p:sp>
        <p:nvSpPr>
          <p:cNvPr id="38" name="Rettangolo arrotondato 37"/>
          <p:cNvSpPr/>
          <p:nvPr/>
        </p:nvSpPr>
        <p:spPr>
          <a:xfrm>
            <a:off x="6246786" y="4361019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SOCIAL MEDIA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6246786" y="5018590"/>
            <a:ext cx="1991279" cy="49986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 Black"/>
                <a:cs typeface="Arial Black"/>
              </a:rPr>
              <a:t>RADIO - TV</a:t>
            </a:r>
          </a:p>
        </p:txBody>
      </p:sp>
      <p:sp>
        <p:nvSpPr>
          <p:cNvPr id="40" name="Parentesi graffa chiusa 39"/>
          <p:cNvSpPr/>
          <p:nvPr/>
        </p:nvSpPr>
        <p:spPr>
          <a:xfrm rot="10800000">
            <a:off x="5782621" y="3056482"/>
            <a:ext cx="304800" cy="2461975"/>
          </a:xfrm>
          <a:prstGeom prst="rightBrac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2878661" y="3302002"/>
            <a:ext cx="2658535" cy="16934"/>
          </a:xfrm>
          <a:prstGeom prst="straightConnector1">
            <a:avLst/>
          </a:prstGeom>
          <a:ln>
            <a:solidFill>
              <a:srgbClr val="FEC7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2878661" y="4597402"/>
            <a:ext cx="2658535" cy="16934"/>
          </a:xfrm>
          <a:prstGeom prst="straightConnector1">
            <a:avLst/>
          </a:prstGeom>
          <a:ln>
            <a:solidFill>
              <a:srgbClr val="FEC7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ccia destra 41"/>
          <p:cNvSpPr/>
          <p:nvPr/>
        </p:nvSpPr>
        <p:spPr>
          <a:xfrm rot="5400000">
            <a:off x="7035805" y="2536039"/>
            <a:ext cx="440267" cy="347134"/>
          </a:xfrm>
          <a:prstGeom prst="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2878661" y="3964804"/>
            <a:ext cx="2658535" cy="16934"/>
          </a:xfrm>
          <a:prstGeom prst="straightConnector1">
            <a:avLst/>
          </a:prstGeom>
          <a:ln>
            <a:solidFill>
              <a:srgbClr val="FEC7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26989" y="5918204"/>
            <a:ext cx="801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rgbClr val="1F497D"/>
                </a:solidFill>
                <a:cs typeface="Arial Black"/>
              </a:rPr>
              <a:t>«C’è il boom della comunicazione: tutti a comunicare che stanno comunicando»</a:t>
            </a:r>
          </a:p>
        </p:txBody>
      </p:sp>
    </p:spTree>
    <p:extLst>
      <p:ext uri="{BB962C8B-B14F-4D97-AF65-F5344CB8AC3E}">
        <p14:creationId xmlns:p14="http://schemas.microsoft.com/office/powerpoint/2010/main" val="35092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ionlogo_2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sp>
        <p:nvSpPr>
          <p:cNvPr id="43" name="Sottotitolo 2"/>
          <p:cNvSpPr txBox="1">
            <a:spLocks/>
          </p:cNvSpPr>
          <p:nvPr/>
        </p:nvSpPr>
        <p:spPr>
          <a:xfrm>
            <a:off x="0" y="6472686"/>
            <a:ext cx="8458199" cy="41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Arial"/>
                <a:cs typeface="Arial"/>
              </a:rPr>
              <a:t>MULTIDISTRETTO 108 I.T.A.L.Y.</a:t>
            </a:r>
          </a:p>
        </p:txBody>
      </p: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-8461" y="-8639"/>
            <a:ext cx="8458199" cy="831036"/>
          </a:xfrm>
        </p:spPr>
        <p:txBody>
          <a:bodyPr/>
          <a:lstStyle/>
          <a:p>
            <a:pPr algn="ctr"/>
            <a:r>
              <a:rPr lang="it-IT" sz="2300" dirty="0">
                <a:latin typeface="Arial Black"/>
                <a:cs typeface="Arial Black"/>
              </a:rPr>
              <a:t>Struttura </a:t>
            </a:r>
            <a:r>
              <a:rPr lang="it-IT" sz="2300" i="1" dirty="0">
                <a:solidFill>
                  <a:srgbClr val="FEC70A"/>
                </a:solidFill>
                <a:latin typeface="Arial Black"/>
                <a:cs typeface="Arial Black"/>
              </a:rPr>
              <a:t>COMMUNITATION RELOADED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2954862" y="1249878"/>
            <a:ext cx="2556934" cy="629722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1F497D"/>
                </a:solidFill>
                <a:latin typeface="Arial Black"/>
                <a:cs typeface="Arial Black"/>
              </a:rPr>
              <a:t>MULTIDISTRETTO 108 ITALY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2954862" y="2347977"/>
            <a:ext cx="2556934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SITO WEB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2958036" y="2908310"/>
            <a:ext cx="2553760" cy="4034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/>
                <a:cs typeface="Arial"/>
              </a:rPr>
              <a:t>MONDO LIONS 108 ITALY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2958036" y="3472502"/>
            <a:ext cx="2553759" cy="4034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/>
                <a:cs typeface="Arial"/>
              </a:rPr>
              <a:t>NEWS - COMUNICATI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2958037" y="4032741"/>
            <a:ext cx="2553758" cy="4034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/>
                <a:cs typeface="Arial"/>
              </a:rPr>
              <a:t>CAMPAGNE NAZIONALI DI SERVIZIO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317934" y="4878378"/>
            <a:ext cx="1883400" cy="40340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COSA FACCIAMO 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2387067" y="4878378"/>
            <a:ext cx="1727733" cy="40340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COME LO FACCIAMO 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4346455" y="4878378"/>
            <a:ext cx="1783412" cy="40340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OBIETTIVO</a:t>
            </a:r>
          </a:p>
        </p:txBody>
      </p:sp>
      <p:sp>
        <p:nvSpPr>
          <p:cNvPr id="36" name="Rettangolo arrotondato 35"/>
          <p:cNvSpPr/>
          <p:nvPr/>
        </p:nvSpPr>
        <p:spPr>
          <a:xfrm>
            <a:off x="6278468" y="4878378"/>
            <a:ext cx="1883400" cy="40340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COME AIUTARCI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6278467" y="5431601"/>
            <a:ext cx="1883399" cy="317268"/>
          </a:xfrm>
          <a:prstGeom prst="roundRect">
            <a:avLst/>
          </a:prstGeom>
          <a:solidFill>
            <a:srgbClr val="DCE6F2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1F497D"/>
                </a:solidFill>
                <a:latin typeface="Arial"/>
                <a:cs typeface="Arial"/>
              </a:rPr>
              <a:t>VIDEO PRESENTAZIONE</a:t>
            </a:r>
          </a:p>
        </p:txBody>
      </p:sp>
      <p:sp>
        <p:nvSpPr>
          <p:cNvPr id="38" name="Rettangolo arrotondato 37"/>
          <p:cNvSpPr/>
          <p:nvPr/>
        </p:nvSpPr>
        <p:spPr>
          <a:xfrm>
            <a:off x="6278469" y="5857681"/>
            <a:ext cx="1883400" cy="32298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/>
                <a:cs typeface="Arial"/>
              </a:rPr>
              <a:t>CROWDFUNDING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317934" y="5444522"/>
            <a:ext cx="1883400" cy="317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1F497D"/>
                </a:solidFill>
                <a:latin typeface="Arial"/>
                <a:cs typeface="Arial"/>
              </a:rPr>
              <a:t>PRESENTAZIONE PROGETTO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2387067" y="5431601"/>
            <a:ext cx="1727733" cy="317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1F497D"/>
                </a:solidFill>
                <a:latin typeface="Arial"/>
                <a:cs typeface="Arial"/>
              </a:rPr>
              <a:t>FOTO E VIDEO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4346455" y="5431601"/>
            <a:ext cx="1783412" cy="317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1F497D"/>
                </a:solidFill>
                <a:latin typeface="Arial"/>
                <a:cs typeface="Arial"/>
              </a:rPr>
              <a:t>STATI AVANZAMENTO</a:t>
            </a:r>
          </a:p>
        </p:txBody>
      </p:sp>
      <p:sp>
        <p:nvSpPr>
          <p:cNvPr id="44" name="Rettangolo arrotondato 43"/>
          <p:cNvSpPr/>
          <p:nvPr/>
        </p:nvSpPr>
        <p:spPr>
          <a:xfrm>
            <a:off x="6278467" y="3472502"/>
            <a:ext cx="1883400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UFFICIO STAMPA</a:t>
            </a:r>
          </a:p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MULTIDISTRETTO</a:t>
            </a:r>
          </a:p>
        </p:txBody>
      </p:sp>
      <p:sp>
        <p:nvSpPr>
          <p:cNvPr id="45" name="Freccia bidirezionale orizzontale 44"/>
          <p:cNvSpPr/>
          <p:nvPr/>
        </p:nvSpPr>
        <p:spPr>
          <a:xfrm>
            <a:off x="5688962" y="3596395"/>
            <a:ext cx="344993" cy="186343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arrotondato 45"/>
          <p:cNvSpPr/>
          <p:nvPr/>
        </p:nvSpPr>
        <p:spPr>
          <a:xfrm>
            <a:off x="317934" y="2908310"/>
            <a:ext cx="1883400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RIVISTA NAZIONALE</a:t>
            </a:r>
          </a:p>
        </p:txBody>
      </p:sp>
      <p:sp>
        <p:nvSpPr>
          <p:cNvPr id="47" name="Freccia bidirezionale orizzontale 46"/>
          <p:cNvSpPr/>
          <p:nvPr/>
        </p:nvSpPr>
        <p:spPr>
          <a:xfrm>
            <a:off x="2387067" y="3032203"/>
            <a:ext cx="344993" cy="186343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arrotondato 47"/>
          <p:cNvSpPr/>
          <p:nvPr/>
        </p:nvSpPr>
        <p:spPr>
          <a:xfrm>
            <a:off x="317934" y="4032741"/>
            <a:ext cx="1883400" cy="403408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GST - LCIF</a:t>
            </a:r>
          </a:p>
        </p:txBody>
      </p:sp>
      <p:sp>
        <p:nvSpPr>
          <p:cNvPr id="49" name="Freccia bidirezionale orizzontale 48"/>
          <p:cNvSpPr/>
          <p:nvPr/>
        </p:nvSpPr>
        <p:spPr>
          <a:xfrm>
            <a:off x="2387067" y="4156634"/>
            <a:ext cx="344993" cy="186343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destra 49"/>
          <p:cNvSpPr/>
          <p:nvPr/>
        </p:nvSpPr>
        <p:spPr>
          <a:xfrm rot="5400000">
            <a:off x="4047066" y="1934638"/>
            <a:ext cx="287870" cy="347134"/>
          </a:xfrm>
          <a:prstGeom prst="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arrotondato 50"/>
          <p:cNvSpPr/>
          <p:nvPr/>
        </p:nvSpPr>
        <p:spPr>
          <a:xfrm>
            <a:off x="6278466" y="2347977"/>
            <a:ext cx="1883400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SOCIAL MEDIA CHANNEL</a:t>
            </a:r>
          </a:p>
          <a:p>
            <a:pPr algn="ctr"/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Freccia bidirezionale orizzontale 51"/>
          <p:cNvSpPr/>
          <p:nvPr/>
        </p:nvSpPr>
        <p:spPr>
          <a:xfrm>
            <a:off x="5688961" y="2471870"/>
            <a:ext cx="344993" cy="186343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reccia destra 52"/>
          <p:cNvSpPr/>
          <p:nvPr/>
        </p:nvSpPr>
        <p:spPr>
          <a:xfrm rot="5400000">
            <a:off x="4047066" y="4501614"/>
            <a:ext cx="287870" cy="347134"/>
          </a:xfrm>
          <a:prstGeom prst="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6278469" y="2908310"/>
            <a:ext cx="1883400" cy="403408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NEWSLETTER</a:t>
            </a:r>
          </a:p>
        </p:txBody>
      </p:sp>
      <p:sp>
        <p:nvSpPr>
          <p:cNvPr id="42" name="Freccia bidirezionale orizzontale 41"/>
          <p:cNvSpPr/>
          <p:nvPr/>
        </p:nvSpPr>
        <p:spPr>
          <a:xfrm>
            <a:off x="5688962" y="3032203"/>
            <a:ext cx="344993" cy="186343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4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ionlogo_2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0" y="6472686"/>
            <a:ext cx="8458199" cy="41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Arial"/>
                <a:cs typeface="Arial"/>
              </a:rPr>
              <a:t>MULTIDISTRETTO 108 I.T.A.L.Y.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2994650" y="1665204"/>
            <a:ext cx="2459456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/>
                <a:cs typeface="Arial"/>
              </a:rPr>
              <a:t>UFFICIO STAMPA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1053338" y="349410"/>
            <a:ext cx="1372843" cy="403408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SERVICE</a:t>
            </a:r>
          </a:p>
        </p:txBody>
      </p:sp>
      <p:sp>
        <p:nvSpPr>
          <p:cNvPr id="36" name="Rettangolo arrotondato 35"/>
          <p:cNvSpPr/>
          <p:nvPr/>
        </p:nvSpPr>
        <p:spPr>
          <a:xfrm>
            <a:off x="2687633" y="349410"/>
            <a:ext cx="1372843" cy="403408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EVENTI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4357667" y="349410"/>
            <a:ext cx="1372843" cy="403408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CAMPAGNE</a:t>
            </a:r>
          </a:p>
        </p:txBody>
      </p:sp>
      <p:sp>
        <p:nvSpPr>
          <p:cNvPr id="38" name="Rettangolo arrotondato 37"/>
          <p:cNvSpPr/>
          <p:nvPr/>
        </p:nvSpPr>
        <p:spPr>
          <a:xfrm>
            <a:off x="5976401" y="349410"/>
            <a:ext cx="1372843" cy="403408"/>
          </a:xfrm>
          <a:prstGeom prst="roundRect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1F497D"/>
                </a:solidFill>
                <a:latin typeface="Arial"/>
                <a:cs typeface="Arial"/>
              </a:rPr>
              <a:t>FOUNDRAISING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2713034" y="2491546"/>
            <a:ext cx="3042877" cy="4034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/>
                <a:cs typeface="Arial"/>
              </a:rPr>
              <a:t>COPERTURA MEDIATICA </a:t>
            </a:r>
          </a:p>
        </p:txBody>
      </p:sp>
      <p:sp>
        <p:nvSpPr>
          <p:cNvPr id="40" name="Freccia giù 39"/>
          <p:cNvSpPr/>
          <p:nvPr/>
        </p:nvSpPr>
        <p:spPr>
          <a:xfrm>
            <a:off x="3979338" y="975388"/>
            <a:ext cx="478902" cy="523699"/>
          </a:xfrm>
          <a:prstGeom prst="down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arrotondato 40"/>
          <p:cNvSpPr/>
          <p:nvPr/>
        </p:nvSpPr>
        <p:spPr>
          <a:xfrm>
            <a:off x="112312" y="2491546"/>
            <a:ext cx="1089955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SITO WEB</a:t>
            </a:r>
          </a:p>
        </p:txBody>
      </p:sp>
      <p:sp>
        <p:nvSpPr>
          <p:cNvPr id="42" name="Freccia bidirezionale orizzontale 41"/>
          <p:cNvSpPr/>
          <p:nvPr/>
        </p:nvSpPr>
        <p:spPr>
          <a:xfrm>
            <a:off x="1475655" y="2491546"/>
            <a:ext cx="1030478" cy="403407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arrotondato 42"/>
          <p:cNvSpPr/>
          <p:nvPr/>
        </p:nvSpPr>
        <p:spPr>
          <a:xfrm>
            <a:off x="1202267" y="3925152"/>
            <a:ext cx="1223914" cy="683384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FFFFFF"/>
                </a:solidFill>
                <a:latin typeface="Arial"/>
                <a:cs typeface="Arial"/>
              </a:rPr>
              <a:t>AGENZIE DI STAMPA</a:t>
            </a:r>
          </a:p>
        </p:txBody>
      </p:sp>
      <p:sp>
        <p:nvSpPr>
          <p:cNvPr id="44" name="Rettangolo arrotondato 43"/>
          <p:cNvSpPr/>
          <p:nvPr/>
        </p:nvSpPr>
        <p:spPr>
          <a:xfrm>
            <a:off x="2687633" y="3925152"/>
            <a:ext cx="1372843" cy="683384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FFFFFF"/>
                </a:solidFill>
                <a:latin typeface="Arial"/>
                <a:cs typeface="Arial"/>
              </a:rPr>
              <a:t>TESTATE GIORNALISTICHE NAZIONALI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4357667" y="3925152"/>
            <a:ext cx="1372843" cy="683384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FFFFFF"/>
                </a:solidFill>
                <a:latin typeface="Arial"/>
                <a:cs typeface="Arial"/>
              </a:rPr>
              <a:t>TELEVISIONI NAZIONALI</a:t>
            </a:r>
          </a:p>
        </p:txBody>
      </p:sp>
      <p:sp>
        <p:nvSpPr>
          <p:cNvPr id="46" name="Rettangolo arrotondato 45"/>
          <p:cNvSpPr/>
          <p:nvPr/>
        </p:nvSpPr>
        <p:spPr>
          <a:xfrm>
            <a:off x="5976402" y="3925152"/>
            <a:ext cx="1254132" cy="683384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FFFFFF"/>
                </a:solidFill>
                <a:latin typeface="Arial"/>
                <a:cs typeface="Arial"/>
              </a:rPr>
              <a:t>NATIONAL WEB</a:t>
            </a:r>
          </a:p>
          <a:p>
            <a:pPr algn="ctr"/>
            <a:r>
              <a:rPr lang="it-IT" sz="1100" b="1" dirty="0">
                <a:solidFill>
                  <a:srgbClr val="FFFFFF"/>
                </a:solidFill>
                <a:latin typeface="Arial"/>
                <a:cs typeface="Arial"/>
              </a:rPr>
              <a:t>CHANNEL</a:t>
            </a:r>
          </a:p>
        </p:txBody>
      </p:sp>
      <p:sp>
        <p:nvSpPr>
          <p:cNvPr id="47" name="Freccia giù 46"/>
          <p:cNvSpPr/>
          <p:nvPr/>
        </p:nvSpPr>
        <p:spPr>
          <a:xfrm>
            <a:off x="3968160" y="3297382"/>
            <a:ext cx="490080" cy="525531"/>
          </a:xfrm>
          <a:prstGeom prst="down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2427674" y="2978777"/>
            <a:ext cx="3565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1F497D"/>
                </a:solidFill>
                <a:latin typeface="Arial"/>
                <a:cs typeface="Arial"/>
              </a:rPr>
              <a:t>COMUNICATO STAMPA</a:t>
            </a:r>
          </a:p>
        </p:txBody>
      </p:sp>
      <p:sp>
        <p:nvSpPr>
          <p:cNvPr id="49" name="Freccia a inversione 48"/>
          <p:cNvSpPr/>
          <p:nvPr/>
        </p:nvSpPr>
        <p:spPr>
          <a:xfrm flipH="1" flipV="1">
            <a:off x="313267" y="4968593"/>
            <a:ext cx="4044400" cy="1184868"/>
          </a:xfrm>
          <a:prstGeom prst="uturnArrow">
            <a:avLst>
              <a:gd name="adj1" fmla="val 25000"/>
              <a:gd name="adj2" fmla="val 25000"/>
              <a:gd name="adj3" fmla="val 23571"/>
              <a:gd name="adj4" fmla="val 43750"/>
              <a:gd name="adj5" fmla="val 100000"/>
            </a:avLst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-176163" y="4693658"/>
            <a:ext cx="1711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CROWDFUNDING</a:t>
            </a:r>
          </a:p>
        </p:txBody>
      </p:sp>
      <p:sp>
        <p:nvSpPr>
          <p:cNvPr id="51" name="Freccia su 50"/>
          <p:cNvSpPr/>
          <p:nvPr/>
        </p:nvSpPr>
        <p:spPr>
          <a:xfrm>
            <a:off x="313268" y="3978465"/>
            <a:ext cx="626532" cy="618943"/>
          </a:xfrm>
          <a:prstGeom prst="upArrow">
            <a:avLst>
              <a:gd name="adj1" fmla="val 45793"/>
              <a:gd name="adj2" fmla="val 50000"/>
            </a:avLst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-210033" y="3511689"/>
            <a:ext cx="17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Arial"/>
                <a:cs typeface="Arial"/>
              </a:rPr>
              <a:t>PROMOZIONE ASSOCIAZIONE</a:t>
            </a:r>
          </a:p>
        </p:txBody>
      </p:sp>
      <p:sp>
        <p:nvSpPr>
          <p:cNvPr id="54" name="Freccia su 53"/>
          <p:cNvSpPr/>
          <p:nvPr/>
        </p:nvSpPr>
        <p:spPr>
          <a:xfrm>
            <a:off x="313268" y="2989068"/>
            <a:ext cx="626532" cy="499534"/>
          </a:xfrm>
          <a:prstGeom prst="upArrow">
            <a:avLst>
              <a:gd name="adj1" fmla="val 45793"/>
              <a:gd name="adj2" fmla="val 50000"/>
            </a:avLst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arrotondato 54"/>
          <p:cNvSpPr/>
          <p:nvPr/>
        </p:nvSpPr>
        <p:spPr>
          <a:xfrm>
            <a:off x="6983974" y="1665204"/>
            <a:ext cx="1372843" cy="4034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RIVISTA NAZIONALE</a:t>
            </a:r>
          </a:p>
        </p:txBody>
      </p:sp>
      <p:sp>
        <p:nvSpPr>
          <p:cNvPr id="56" name="Freccia bidirezionale orizzontale 55"/>
          <p:cNvSpPr/>
          <p:nvPr/>
        </p:nvSpPr>
        <p:spPr>
          <a:xfrm>
            <a:off x="5716037" y="1683627"/>
            <a:ext cx="1030478" cy="403407"/>
          </a:xfrm>
          <a:prstGeom prst="leftRightArrow">
            <a:avLst/>
          </a:prstGeom>
          <a:solidFill>
            <a:srgbClr val="FEC70A"/>
          </a:solidFill>
          <a:ln>
            <a:solidFill>
              <a:srgbClr val="FEC7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4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2"/>
          <p:cNvSpPr txBox="1">
            <a:spLocks/>
          </p:cNvSpPr>
          <p:nvPr/>
        </p:nvSpPr>
        <p:spPr>
          <a:xfrm>
            <a:off x="0" y="6472686"/>
            <a:ext cx="8458199" cy="41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Arial"/>
                <a:cs typeface="Arial"/>
              </a:rPr>
              <a:t>MULTIDISTRETTO 108 I.T.A.L.Y.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9EFB0C2-FFEA-6045-A484-38700380F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18405F-365B-1B46-890F-02315F6F2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0"/>
            <a:ext cx="3986966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1479B1-EA14-444F-A696-5645D3E4C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7"/>
          <a:stretch/>
        </p:blipFill>
        <p:spPr>
          <a:xfrm>
            <a:off x="4364649" y="1825238"/>
            <a:ext cx="3715867" cy="51546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FE2AA23-3639-0A49-9513-129DCFFD9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6" r="12789" b="1"/>
          <a:stretch/>
        </p:blipFill>
        <p:spPr>
          <a:xfrm>
            <a:off x="4529328" y="-115824"/>
            <a:ext cx="3450336" cy="1941062"/>
          </a:xfrm>
          <a:prstGeom prst="rect">
            <a:avLst/>
          </a:prstGeom>
        </p:spPr>
      </p:pic>
      <p:pic>
        <p:nvPicPr>
          <p:cNvPr id="10" name="Immagine 9" descr="lionlogo_2c.gif">
            <a:extLst>
              <a:ext uri="{FF2B5EF4-FFF2-40B4-BE49-F238E27FC236}">
                <a16:creationId xmlns:a16="http://schemas.microsoft.com/office/drawing/2014/main" id="{4DB4EC95-7A14-034F-A40B-3220BB22B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lionlogo_2c.gif">
            <a:extLst>
              <a:ext uri="{FF2B5EF4-FFF2-40B4-BE49-F238E27FC236}">
                <a16:creationId xmlns:a16="http://schemas.microsoft.com/office/drawing/2014/main" id="{4DB4EC95-7A14-034F-A40B-3220BB22B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17" y="177460"/>
            <a:ext cx="941942" cy="889612"/>
          </a:xfrm>
          <a:prstGeom prst="rect">
            <a:avLst/>
          </a:prstGeom>
        </p:spPr>
      </p:pic>
      <p:pic>
        <p:nvPicPr>
          <p:cNvPr id="6" name="Immagine 5" descr="opuscolo ambliopia corr.pdf">
            <a:extLst>
              <a:ext uri="{FF2B5EF4-FFF2-40B4-BE49-F238E27FC236}">
                <a16:creationId xmlns:a16="http://schemas.microsoft.com/office/drawing/2014/main" id="{FB9ADB20-3453-0042-977D-21D84F760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3800" cy="78502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98999B-2B08-AD49-8682-551D7A706D8A}"/>
              </a:ext>
            </a:extLst>
          </p:cNvPr>
          <p:cNvSpPr txBox="1"/>
          <p:nvPr/>
        </p:nvSpPr>
        <p:spPr>
          <a:xfrm>
            <a:off x="3733800" y="203199"/>
            <a:ext cx="4529667" cy="630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17375E"/>
                </a:solidFill>
              </a:rPr>
              <a:t>Piano di comunicazione e visibilità</a:t>
            </a:r>
            <a:endParaRPr lang="it-IT" sz="1200" dirty="0">
              <a:solidFill>
                <a:srgbClr val="17375E"/>
              </a:solidFill>
            </a:endParaRPr>
          </a:p>
          <a:p>
            <a:r>
              <a:rPr lang="it-IT" sz="800" dirty="0">
                <a:solidFill>
                  <a:srgbClr val="17375E"/>
                </a:solidFill>
              </a:rPr>
              <a:t> 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PRESENTAZIONE DEL PROGETTO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b="1" dirty="0">
                <a:solidFill>
                  <a:srgbClr val="17375E"/>
                </a:solidFill>
              </a:rPr>
              <a:t>CONGRESSO NAZIONALE SOI</a:t>
            </a:r>
            <a:r>
              <a:rPr lang="it-IT" sz="800" dirty="0">
                <a:solidFill>
                  <a:srgbClr val="17375E"/>
                </a:solidFill>
              </a:rPr>
              <a:t> - </a:t>
            </a:r>
            <a:r>
              <a:rPr lang="it-IT" sz="800" b="1" dirty="0">
                <a:solidFill>
                  <a:srgbClr val="17375E"/>
                </a:solidFill>
              </a:rPr>
              <a:t>ROMA</a:t>
            </a:r>
            <a:r>
              <a:rPr lang="it-IT" sz="800" dirty="0">
                <a:solidFill>
                  <a:srgbClr val="17375E"/>
                </a:solidFill>
              </a:rPr>
              <a:t> 29 NOVEMBRE 2 DICEMBRE 2017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, OCULISTI E ORTOTTISTI ITALIANI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FIERA INTERNAZIONALE DELL’OTTICA E DELL’OFTALMOLOGIA (MIDO)</a:t>
            </a:r>
            <a:r>
              <a:rPr lang="it-IT" sz="800" dirty="0">
                <a:solidFill>
                  <a:srgbClr val="17375E"/>
                </a:solidFill>
              </a:rPr>
              <a:t> – 24/26 FEBBRAIO 2018 </a:t>
            </a:r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, OTTICI ITALIANI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CONVENTION LION</a:t>
            </a:r>
            <a:r>
              <a:rPr lang="it-IT" sz="800" dirty="0">
                <a:solidFill>
                  <a:srgbClr val="17375E"/>
                </a:solidFill>
              </a:rPr>
              <a:t> </a:t>
            </a:r>
            <a:r>
              <a:rPr lang="it-IT" sz="800" b="1" dirty="0">
                <a:solidFill>
                  <a:srgbClr val="17375E"/>
                </a:solidFill>
              </a:rPr>
              <a:t>SIGHT FOR KIDS  - ALTAMURA</a:t>
            </a:r>
            <a:r>
              <a:rPr lang="it-IT" sz="800" dirty="0">
                <a:solidFill>
                  <a:srgbClr val="17375E"/>
                </a:solidFill>
              </a:rPr>
              <a:t> 25 NOVEMBRE 2017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, COMUNITÀ LIONS E CONSUMATORE FINALE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CONVENTION LION</a:t>
            </a:r>
            <a:r>
              <a:rPr lang="it-IT" sz="800" dirty="0">
                <a:solidFill>
                  <a:srgbClr val="17375E"/>
                </a:solidFill>
              </a:rPr>
              <a:t> </a:t>
            </a:r>
            <a:r>
              <a:rPr lang="it-IT" sz="800" b="1" dirty="0">
                <a:solidFill>
                  <a:srgbClr val="17375E"/>
                </a:solidFill>
              </a:rPr>
              <a:t>SIGHT FOR KIDS  - FORLÌ</a:t>
            </a:r>
            <a:r>
              <a:rPr lang="it-IT" sz="800" dirty="0">
                <a:solidFill>
                  <a:srgbClr val="17375E"/>
                </a:solidFill>
              </a:rPr>
              <a:t>  27 GENNAIO 2018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 COMUNITÀ LIONS E CONSUMATORE FINALE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CONVENTION LION</a:t>
            </a:r>
            <a:r>
              <a:rPr lang="it-IT" sz="800" dirty="0">
                <a:solidFill>
                  <a:srgbClr val="17375E"/>
                </a:solidFill>
              </a:rPr>
              <a:t> </a:t>
            </a:r>
            <a:r>
              <a:rPr lang="it-IT" sz="800" b="1" dirty="0">
                <a:solidFill>
                  <a:srgbClr val="17375E"/>
                </a:solidFill>
              </a:rPr>
              <a:t>SIGHT FOR KIDS  - BERGAMO</a:t>
            </a:r>
            <a:r>
              <a:rPr lang="it-IT" sz="800" dirty="0">
                <a:solidFill>
                  <a:srgbClr val="17375E"/>
                </a:solidFill>
              </a:rPr>
              <a:t> 7 APRILE  2018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 COMUNITÀ LIONS E CONSUMATORE FINALE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PRESENTAZIONE DEL PROGETTO + SCREENING 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b="1" dirty="0">
                <a:solidFill>
                  <a:srgbClr val="17375E"/>
                </a:solidFill>
              </a:rPr>
              <a:t>CONGRESSO AICCER</a:t>
            </a:r>
            <a:r>
              <a:rPr lang="it-IT" sz="800" dirty="0">
                <a:solidFill>
                  <a:srgbClr val="17375E"/>
                </a:solidFill>
              </a:rPr>
              <a:t> (IN ATTESA DI CONFERMA) – </a:t>
            </a:r>
            <a:r>
              <a:rPr lang="it-IT" sz="800" b="1" dirty="0">
                <a:solidFill>
                  <a:srgbClr val="17375E"/>
                </a:solidFill>
              </a:rPr>
              <a:t>BARI</a:t>
            </a:r>
            <a:r>
              <a:rPr lang="it-IT" sz="800" dirty="0">
                <a:solidFill>
                  <a:srgbClr val="17375E"/>
                </a:solidFill>
              </a:rPr>
              <a:t> MARZO 2018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TARGET,</a:t>
            </a:r>
            <a:r>
              <a:rPr lang="it-IT" sz="800" dirty="0">
                <a:solidFill>
                  <a:srgbClr val="17375E"/>
                </a:solidFill>
              </a:rPr>
              <a:t> OCULISTI, ORTOTTISTI, CONSUMATORE FINALE 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CONGRESSO PRISMA</a:t>
            </a:r>
            <a:r>
              <a:rPr lang="it-IT" sz="800" dirty="0">
                <a:solidFill>
                  <a:srgbClr val="17375E"/>
                </a:solidFill>
              </a:rPr>
              <a:t> – </a:t>
            </a:r>
            <a:r>
              <a:rPr lang="it-IT" sz="800" b="1" dirty="0">
                <a:solidFill>
                  <a:srgbClr val="17375E"/>
                </a:solidFill>
              </a:rPr>
              <a:t>FIRENZE</a:t>
            </a:r>
            <a:r>
              <a:rPr lang="it-IT" sz="800" dirty="0">
                <a:solidFill>
                  <a:srgbClr val="17375E"/>
                </a:solidFill>
              </a:rPr>
              <a:t> MARZO 2018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TARGET,</a:t>
            </a:r>
            <a:r>
              <a:rPr lang="it-IT" sz="800" dirty="0">
                <a:solidFill>
                  <a:srgbClr val="17375E"/>
                </a:solidFill>
              </a:rPr>
              <a:t> OCULISTI, ORTOTTISTI, CONSUMATORE FINALE 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CONGRESSO SOSI</a:t>
            </a:r>
            <a:r>
              <a:rPr lang="it-IT" sz="800" dirty="0">
                <a:solidFill>
                  <a:srgbClr val="17375E"/>
                </a:solidFill>
              </a:rPr>
              <a:t> – </a:t>
            </a:r>
            <a:r>
              <a:rPr lang="it-IT" sz="800" b="1" dirty="0">
                <a:solidFill>
                  <a:srgbClr val="17375E"/>
                </a:solidFill>
              </a:rPr>
              <a:t>CATANIA</a:t>
            </a:r>
            <a:r>
              <a:rPr lang="it-IT" sz="800" dirty="0">
                <a:solidFill>
                  <a:srgbClr val="17375E"/>
                </a:solidFill>
              </a:rPr>
              <a:t> APRILE  2018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TARGET,</a:t>
            </a:r>
            <a:r>
              <a:rPr lang="it-IT" sz="800" dirty="0">
                <a:solidFill>
                  <a:srgbClr val="17375E"/>
                </a:solidFill>
              </a:rPr>
              <a:t> OCULISTI, ORTOTTISTI, CONSUMATORE FINALE 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CONGRESSO LOW VISION ACADEMY</a:t>
            </a:r>
            <a:r>
              <a:rPr lang="it-IT" sz="800" dirty="0">
                <a:solidFill>
                  <a:srgbClr val="17375E"/>
                </a:solidFill>
              </a:rPr>
              <a:t> – </a:t>
            </a:r>
            <a:r>
              <a:rPr lang="it-IT" sz="800" b="1" dirty="0">
                <a:solidFill>
                  <a:srgbClr val="17375E"/>
                </a:solidFill>
              </a:rPr>
              <a:t>ROMA</a:t>
            </a:r>
            <a:r>
              <a:rPr lang="it-IT" sz="800" dirty="0">
                <a:solidFill>
                  <a:srgbClr val="17375E"/>
                </a:solidFill>
              </a:rPr>
              <a:t> SETTEMBRE 2018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TARGET,</a:t>
            </a:r>
            <a:r>
              <a:rPr lang="it-IT" sz="800" dirty="0">
                <a:solidFill>
                  <a:srgbClr val="17375E"/>
                </a:solidFill>
              </a:rPr>
              <a:t> OCULISTI, ORTOTTISTI, CONSUMATORE FINALE 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SUPPORTI STAMPATI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dirty="0">
                <a:solidFill>
                  <a:srgbClr val="17375E"/>
                </a:solidFill>
              </a:rPr>
              <a:t>PIEGHEVOLE TRE ANTE – COPIE N. 100.000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: LIONS CLUB, SCUOLE MATERNE, GENITORI E CENTRI DI AGGREGAZIONE</a:t>
            </a:r>
          </a:p>
          <a:p>
            <a:r>
              <a:rPr lang="it-IT" sz="800" dirty="0">
                <a:solidFill>
                  <a:srgbClr val="17375E"/>
                </a:solidFill>
              </a:rPr>
              <a:t>OPUSCOLO “AMBLIOPIA” + DISPENSER - COPIE N. 500.000/1.000.000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TARGET</a:t>
            </a:r>
            <a:r>
              <a:rPr lang="it-IT" sz="800" dirty="0">
                <a:solidFill>
                  <a:srgbClr val="17375E"/>
                </a:solidFill>
              </a:rPr>
              <a:t>: STUDI MEDICI OCULISTI, NEGOZI DI OTTICA, EVENTI SOCIALI LIONS CLUB, SCUOLE</a:t>
            </a:r>
          </a:p>
          <a:p>
            <a:r>
              <a:rPr lang="it-IT" sz="800" i="1" dirty="0">
                <a:solidFill>
                  <a:srgbClr val="17375E"/>
                </a:solidFill>
              </a:rPr>
              <a:t>MANIFESTI 2000 CIRCA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i="1" dirty="0">
                <a:solidFill>
                  <a:srgbClr val="17375E"/>
                </a:solidFill>
              </a:rPr>
              <a:t>LOCANDINE 5000 CIRCA</a:t>
            </a:r>
            <a:r>
              <a:rPr lang="it-IT" sz="800" b="1" dirty="0">
                <a:solidFill>
                  <a:srgbClr val="17375E"/>
                </a:solidFill>
              </a:rPr>
              <a:t>	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b="1" dirty="0">
                <a:solidFill>
                  <a:srgbClr val="17375E"/>
                </a:solidFill>
              </a:rPr>
              <a:t>MEDIA AREA MEDICA OCULISTICA E ORTOTTICA 2018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dirty="0">
                <a:solidFill>
                  <a:srgbClr val="17375E"/>
                </a:solidFill>
              </a:rPr>
              <a:t>LA VOCE AICCER – 4 PAGINE + REDAZIONALI</a:t>
            </a:r>
          </a:p>
          <a:p>
            <a:r>
              <a:rPr lang="it-IT" sz="800" dirty="0">
                <a:solidFill>
                  <a:srgbClr val="17375E"/>
                </a:solidFill>
              </a:rPr>
              <a:t>NOTIZIARIO SOI - 5 PAGINE + REDAZIONALI</a:t>
            </a:r>
          </a:p>
          <a:p>
            <a:r>
              <a:rPr lang="it-IT" sz="800" dirty="0">
                <a:solidFill>
                  <a:srgbClr val="17375E"/>
                </a:solidFill>
              </a:rPr>
              <a:t>VISCOCHIRURGIA - 3 PAGINE + REDAZIONALI</a:t>
            </a:r>
          </a:p>
          <a:p>
            <a:r>
              <a:rPr lang="it-IT" sz="800" dirty="0">
                <a:solidFill>
                  <a:srgbClr val="17375E"/>
                </a:solidFill>
              </a:rPr>
              <a:t>EUVISION - 4 PAGINE + REDAZIONALI</a:t>
            </a:r>
          </a:p>
          <a:p>
            <a:r>
              <a:rPr lang="it-IT" sz="800" dirty="0">
                <a:solidFill>
                  <a:srgbClr val="17375E"/>
                </a:solidFill>
              </a:rPr>
              <a:t>VISIONCARE 2 PAGINE + REDAZIONALI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MEDIA AREA OTTICA 218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dirty="0">
                <a:solidFill>
                  <a:srgbClr val="17375E"/>
                </a:solidFill>
              </a:rPr>
              <a:t>B2EYES TODAY 20 INSERZIONI + REDAZIONALI</a:t>
            </a:r>
          </a:p>
          <a:p>
            <a:r>
              <a:rPr lang="it-IT" sz="800" dirty="0">
                <a:solidFill>
                  <a:srgbClr val="17375E"/>
                </a:solidFill>
              </a:rPr>
              <a:t>B2EYES MAGAZINE 10 PAGINE + REDAZIONALI</a:t>
            </a:r>
          </a:p>
          <a:p>
            <a:r>
              <a:rPr lang="it-IT" sz="800" b="1" dirty="0">
                <a:solidFill>
                  <a:srgbClr val="17375E"/>
                </a:solidFill>
              </a:rPr>
              <a:t>MEDIA GENERALISTA 2018</a:t>
            </a:r>
            <a:endParaRPr lang="it-IT" sz="800" dirty="0">
              <a:solidFill>
                <a:srgbClr val="17375E"/>
              </a:solidFill>
            </a:endParaRPr>
          </a:p>
          <a:p>
            <a:r>
              <a:rPr lang="it-IT" sz="800" dirty="0">
                <a:solidFill>
                  <a:srgbClr val="17375E"/>
                </a:solidFill>
              </a:rPr>
              <a:t>COMUNICATI STAMPA ALLE TESTATE GIORNALISTICHE NAZIONALI IN OCCASIONE DEI SEMINARI NAZIONALI, COMUNICATI STAMPA AD AGENZIE DI STAMPA E TESTATE LOCALI.</a:t>
            </a:r>
          </a:p>
          <a:p>
            <a:r>
              <a:rPr lang="it-IT" sz="800" dirty="0">
                <a:solidFill>
                  <a:srgbClr val="17375E"/>
                </a:solidFill>
              </a:rPr>
              <a:t>PROMOZIONE DELLA CAMPAGNA NAZIONALE </a:t>
            </a:r>
            <a:r>
              <a:rPr lang="it-IT" sz="800" i="1" dirty="0">
                <a:solidFill>
                  <a:srgbClr val="17375E"/>
                </a:solidFill>
              </a:rPr>
              <a:t>SIGHT FOR KIDS</a:t>
            </a:r>
            <a:r>
              <a:rPr lang="it-IT" sz="800" dirty="0">
                <a:solidFill>
                  <a:srgbClr val="17375E"/>
                </a:solidFill>
              </a:rPr>
              <a:t> SUL SITO INTERNET NAZIONALE </a:t>
            </a:r>
            <a:r>
              <a:rPr lang="it-IT" sz="800" u="sng" dirty="0">
                <a:solidFill>
                  <a:srgbClr val="17375E"/>
                </a:solidFill>
                <a:hlinkClick r:id="rId4"/>
              </a:rPr>
              <a:t>WWW.LIONS.IT</a:t>
            </a:r>
            <a:r>
              <a:rPr lang="it-IT" sz="800" dirty="0">
                <a:solidFill>
                  <a:srgbClr val="17375E"/>
                </a:solidFill>
              </a:rPr>
              <a:t> (A BREVE TOTALMENTE RINNOVATO E RILANCIATO ANCHE NELLA VESTE GRAFICA) – PIÙ DI 5000 CONTATTI </a:t>
            </a:r>
            <a:r>
              <a:rPr lang="it-IT" sz="800" u="sng" dirty="0">
                <a:solidFill>
                  <a:srgbClr val="17375E"/>
                </a:solidFill>
              </a:rPr>
              <a:t>UNIVOCI</a:t>
            </a:r>
            <a:r>
              <a:rPr lang="it-IT" sz="800" dirty="0">
                <a:solidFill>
                  <a:srgbClr val="17375E"/>
                </a:solidFill>
              </a:rPr>
              <a:t> AL MESE.</a:t>
            </a:r>
          </a:p>
          <a:p>
            <a:r>
              <a:rPr lang="it-IT" sz="800" dirty="0">
                <a:solidFill>
                  <a:srgbClr val="17375E"/>
                </a:solidFill>
              </a:rPr>
              <a:t>PROMOZIONE DELLA CAMPAGNA NAZIONALE </a:t>
            </a:r>
            <a:r>
              <a:rPr lang="it-IT" sz="800" i="1" dirty="0">
                <a:solidFill>
                  <a:srgbClr val="17375E"/>
                </a:solidFill>
              </a:rPr>
              <a:t>SIGHT FOR KIDS</a:t>
            </a:r>
            <a:r>
              <a:rPr lang="it-IT" sz="800" dirty="0">
                <a:solidFill>
                  <a:srgbClr val="17375E"/>
                </a:solidFill>
              </a:rPr>
              <a:t> SUI SOCIAL MEDIA UFFICIALI LIONS 500.000 </a:t>
            </a:r>
            <a:r>
              <a:rPr lang="it-IT" sz="800" u="sng" dirty="0">
                <a:solidFill>
                  <a:srgbClr val="17375E"/>
                </a:solidFill>
              </a:rPr>
              <a:t>CONTATTI DIRETTI</a:t>
            </a:r>
            <a:r>
              <a:rPr lang="it-IT" sz="800" dirty="0">
                <a:solidFill>
                  <a:srgbClr val="17375E"/>
                </a:solidFill>
              </a:rPr>
              <a:t>.</a:t>
            </a:r>
          </a:p>
          <a:p>
            <a:r>
              <a:rPr lang="it-IT" sz="800" dirty="0">
                <a:solidFill>
                  <a:srgbClr val="17375E"/>
                </a:solidFill>
              </a:rPr>
              <a:t>COMUNICAZIONE DIRETTA VERSO 44.000 SOCI LIONS IN TUTTA ITALIA ATTRAVERSO COMUNICAZIONI INDIVIDUALI, RIVISTE NAZIONALI E DISTRETTUALI.</a:t>
            </a:r>
          </a:p>
          <a:p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4695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m stampa 2.pdf">
            <a:extLst>
              <a:ext uri="{FF2B5EF4-FFF2-40B4-BE49-F238E27FC236}">
                <a16:creationId xmlns:a16="http://schemas.microsoft.com/office/drawing/2014/main" id="{149FD019-22E8-E34A-A344-4B63DADC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92" y="0"/>
            <a:ext cx="8721591" cy="61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1326</TotalTime>
  <Words>295</Words>
  <Application>Microsoft Macintosh PowerPoint</Application>
  <PresentationFormat>Presentazione su schermo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Adjacency</vt:lpstr>
      <vt:lpstr>        </vt:lpstr>
      <vt:lpstr>Cosa significa COMUNICARE?</vt:lpstr>
      <vt:lpstr>Struttura attuale della COMUICAZIONE</vt:lpstr>
      <vt:lpstr>Struttura COMMUNITATION RELOADED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Arch.Alberto Soci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construction of a service as an instrument of cohesion in the Lions Clubs</dc:title>
  <dc:creator>Alberto Soci</dc:creator>
  <cp:lastModifiedBy>Alberto Soci</cp:lastModifiedBy>
  <cp:revision>125</cp:revision>
  <dcterms:created xsi:type="dcterms:W3CDTF">2015-10-01T13:55:49Z</dcterms:created>
  <dcterms:modified xsi:type="dcterms:W3CDTF">2018-05-21T18:57:01Z</dcterms:modified>
</cp:coreProperties>
</file>