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952" r:id="rId2"/>
    <p:sldId id="3948" r:id="rId3"/>
    <p:sldId id="3950" r:id="rId4"/>
    <p:sldId id="3951" r:id="rId5"/>
    <p:sldId id="4007" r:id="rId6"/>
    <p:sldId id="4008" r:id="rId7"/>
    <p:sldId id="4009" r:id="rId8"/>
    <p:sldId id="4010" r:id="rId9"/>
    <p:sldId id="4011" r:id="rId10"/>
    <p:sldId id="4012" r:id="rId11"/>
    <p:sldId id="4014" r:id="rId12"/>
    <p:sldId id="4015" r:id="rId13"/>
    <p:sldId id="4016" r:id="rId14"/>
    <p:sldId id="4017" r:id="rId15"/>
    <p:sldId id="4018" r:id="rId16"/>
    <p:sldId id="4019" r:id="rId17"/>
    <p:sldId id="4020" r:id="rId18"/>
    <p:sldId id="4021" r:id="rId19"/>
    <p:sldId id="4022" r:id="rId20"/>
    <p:sldId id="4023" r:id="rId21"/>
    <p:sldId id="4024" r:id="rId22"/>
    <p:sldId id="4025" r:id="rId23"/>
    <p:sldId id="4026" r:id="rId24"/>
    <p:sldId id="4027" r:id="rId25"/>
    <p:sldId id="4028" r:id="rId26"/>
    <p:sldId id="4029" r:id="rId27"/>
    <p:sldId id="4030" r:id="rId28"/>
    <p:sldId id="4031" r:id="rId29"/>
    <p:sldId id="4032" r:id="rId30"/>
    <p:sldId id="4033" r:id="rId31"/>
    <p:sldId id="4034" r:id="rId32"/>
    <p:sldId id="4035" r:id="rId33"/>
    <p:sldId id="4036" r:id="rId34"/>
    <p:sldId id="4037" r:id="rId35"/>
    <p:sldId id="4038" r:id="rId36"/>
    <p:sldId id="4039" r:id="rId37"/>
    <p:sldId id="4040" r:id="rId38"/>
    <p:sldId id="4041" r:id="rId39"/>
    <p:sldId id="4042" r:id="rId40"/>
    <p:sldId id="4043" r:id="rId41"/>
    <p:sldId id="4044" r:id="rId42"/>
    <p:sldId id="4045" r:id="rId43"/>
    <p:sldId id="4047" r:id="rId44"/>
    <p:sldId id="4046" r:id="rId45"/>
    <p:sldId id="4048" r:id="rId46"/>
    <p:sldId id="4049" r:id="rId47"/>
    <p:sldId id="4050" r:id="rId48"/>
  </p:sldIdLst>
  <p:sldSz cx="10287000" cy="6858000" type="35mm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32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32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32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32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A05A"/>
    <a:srgbClr val="ED1C24"/>
    <a:srgbClr val="F7931E"/>
    <a:srgbClr val="E3E3E3"/>
    <a:srgbClr val="D6D6D6"/>
    <a:srgbClr val="FF9300"/>
    <a:srgbClr val="00338D"/>
    <a:srgbClr val="1B3B72"/>
    <a:srgbClr val="005228"/>
    <a:srgbClr val="7839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60" autoAdjust="0"/>
    <p:restoredTop sz="96335" autoAdjust="0"/>
  </p:normalViewPr>
  <p:slideViewPr>
    <p:cSldViewPr snapToGrid="0">
      <p:cViewPr varScale="1">
        <p:scale>
          <a:sx n="103" d="100"/>
          <a:sy n="103" d="100"/>
        </p:scale>
        <p:origin x="102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xmlns="" id="{9B992123-E80A-455B-0DB3-510D7997D0F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427" tIns="47713" rIns="95427" bIns="47713" numCol="1" anchor="t" anchorCtr="0" compatLnSpc="1">
            <a:prstTxWarp prst="textNoShape">
              <a:avLst/>
            </a:prstTxWarp>
          </a:bodyPr>
          <a:lstStyle>
            <a:lvl1pPr defTabSz="954088" eaLnBrk="0" hangingPunct="0">
              <a:defRPr sz="1100" u="none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xmlns="" id="{A8DCB299-8DF5-DCC4-BDF5-26E6BF118F4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8162" cy="51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427" tIns="47713" rIns="95427" bIns="47713" numCol="1" anchor="t" anchorCtr="0" compatLnSpc="1">
            <a:prstTxWarp prst="textNoShape">
              <a:avLst/>
            </a:prstTxWarp>
          </a:bodyPr>
          <a:lstStyle>
            <a:lvl1pPr algn="r" defTabSz="954088" eaLnBrk="0" hangingPunct="0">
              <a:defRPr sz="1100" u="none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1796" name="Rectangle 4">
            <a:extLst>
              <a:ext uri="{FF2B5EF4-FFF2-40B4-BE49-F238E27FC236}">
                <a16:creationId xmlns:a16="http://schemas.microsoft.com/office/drawing/2014/main" xmlns="" id="{CD624605-82D4-9EE9-AAFE-D9E64B20391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427" tIns="47713" rIns="95427" bIns="47713" numCol="1" anchor="b" anchorCtr="0" compatLnSpc="1">
            <a:prstTxWarp prst="textNoShape">
              <a:avLst/>
            </a:prstTxWarp>
          </a:bodyPr>
          <a:lstStyle>
            <a:lvl1pPr defTabSz="954088" eaLnBrk="0" hangingPunct="0">
              <a:defRPr sz="1100" u="none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1797" name="Rectangle 5">
            <a:extLst>
              <a:ext uri="{FF2B5EF4-FFF2-40B4-BE49-F238E27FC236}">
                <a16:creationId xmlns:a16="http://schemas.microsoft.com/office/drawing/2014/main" xmlns="" id="{4418DB63-0A82-FFC5-95C6-838DDD011F6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8162" cy="51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427" tIns="47713" rIns="95427" bIns="47713" numCol="1" anchor="b" anchorCtr="0" compatLnSpc="1">
            <a:prstTxWarp prst="textNoShape">
              <a:avLst/>
            </a:prstTxWarp>
          </a:bodyPr>
          <a:lstStyle>
            <a:lvl1pPr algn="r" defTabSz="954088">
              <a:defRPr sz="1100" u="none"/>
            </a:lvl1pPr>
          </a:lstStyle>
          <a:p>
            <a:fld id="{328DCBD3-D027-964B-A226-BBF61477A79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xmlns="" id="{DA6CA14E-A46B-E438-9956-89BDB0E813F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2763" cy="47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427" tIns="47713" rIns="95427" bIns="47713" numCol="1" anchor="t" anchorCtr="0" compatLnSpc="1">
            <a:prstTxWarp prst="textNoShape">
              <a:avLst/>
            </a:prstTxWarp>
          </a:bodyPr>
          <a:lstStyle>
            <a:lvl1pPr defTabSz="954088" eaLnBrk="0" hangingPunct="0">
              <a:defRPr sz="1100" u="none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xmlns="" id="{ED4638C0-7887-3F2A-95D9-6FB155E9E5C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0"/>
            <a:ext cx="3052762" cy="47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427" tIns="47713" rIns="95427" bIns="47713" numCol="1" anchor="t" anchorCtr="0" compatLnSpc="1">
            <a:prstTxWarp prst="textNoShape">
              <a:avLst/>
            </a:prstTxWarp>
          </a:bodyPr>
          <a:lstStyle>
            <a:lvl1pPr algn="r" defTabSz="954088" eaLnBrk="0" hangingPunct="0">
              <a:defRPr sz="1100" u="none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xmlns="" id="{F0787EF9-9207-4924-B770-195EFF3E8D3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28663" y="788988"/>
            <a:ext cx="5694362" cy="3795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3" name="Rectangle 5">
            <a:extLst>
              <a:ext uri="{FF2B5EF4-FFF2-40B4-BE49-F238E27FC236}">
                <a16:creationId xmlns:a16="http://schemas.microsoft.com/office/drawing/2014/main" xmlns="" id="{4C907271-CB4B-E777-E0F0-041E97CD0D0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3613" y="4899025"/>
            <a:ext cx="5222875" cy="4583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427" tIns="47713" rIns="95427" bIns="47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81254" name="Rectangle 6">
            <a:extLst>
              <a:ext uri="{FF2B5EF4-FFF2-40B4-BE49-F238E27FC236}">
                <a16:creationId xmlns:a16="http://schemas.microsoft.com/office/drawing/2014/main" xmlns="" id="{E7C8CFC0-3D20-7E71-BC78-99A8039F678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18675"/>
            <a:ext cx="3052763" cy="552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427" tIns="47713" rIns="95427" bIns="47713" numCol="1" anchor="b" anchorCtr="0" compatLnSpc="1">
            <a:prstTxWarp prst="textNoShape">
              <a:avLst/>
            </a:prstTxWarp>
          </a:bodyPr>
          <a:lstStyle>
            <a:lvl1pPr defTabSz="954088" eaLnBrk="0" hangingPunct="0">
              <a:defRPr sz="1100" u="none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1255" name="Rectangle 7">
            <a:extLst>
              <a:ext uri="{FF2B5EF4-FFF2-40B4-BE49-F238E27FC236}">
                <a16:creationId xmlns:a16="http://schemas.microsoft.com/office/drawing/2014/main" xmlns="" id="{F58CE843-EEAC-7178-DB85-5529070EF8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9718675"/>
            <a:ext cx="3052762" cy="552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427" tIns="47713" rIns="95427" bIns="47713" numCol="1" anchor="b" anchorCtr="0" compatLnSpc="1">
            <a:prstTxWarp prst="textNoShape">
              <a:avLst/>
            </a:prstTxWarp>
          </a:bodyPr>
          <a:lstStyle>
            <a:lvl1pPr algn="r" defTabSz="954088">
              <a:defRPr sz="1100" u="none"/>
            </a:lvl1pPr>
          </a:lstStyle>
          <a:p>
            <a:fld id="{9D7115E2-5CF1-0A46-8D7C-386213DF294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16370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dirty="0"/>
              <a:t>Spiegare che Martina era una ragazza poco più che ventenne deceduta per ca mammario per «ignoranza» in quanto nessuno parlava in modo chiaro di prevenzione e della possibilità che i giovani possano ammalarsi. Chiese che si parlasse ai giovani di prevenzione e tale richiesta fu raccolta dal prof. Cosimo di Maggio e così iniziò PM che punta tutto sull’importanza della prevenzione.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3095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10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4415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11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6377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12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2071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13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0480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14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89993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15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1074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16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010336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17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69351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18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615673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19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45546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b="0" dirty="0"/>
              <a:t>Cardiopatia, diabete e tumore (a parte vi sono le malattie infettive che però sono importanti nei paesi meno civilizzati) sono le 3 patologie che provocano più morti e con un corretto stile di vita che è il messaggio di PM con una fava si prendono </a:t>
            </a:r>
            <a:r>
              <a:rPr lang="it-IT" altLang="it-IT" b="0" dirty="0" err="1"/>
              <a:t>ttre</a:t>
            </a:r>
            <a:r>
              <a:rPr lang="it-IT" altLang="it-IT" b="0" dirty="0"/>
              <a:t> piccioni</a:t>
            </a:r>
          </a:p>
          <a:p>
            <a:endParaRPr lang="it-IT" alt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40667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20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354685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21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223712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22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42692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23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38049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24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03822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25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042572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26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92862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27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10109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28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756430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29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05373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dirty="0"/>
              <a:t>Le raccomandazioni contenute nel codice europeo contro il cancro sono note da tempo …  ed è anche ben noto cosa fare … ma queste informazioni non hanno effetto o ne hanno molto poco, </a:t>
            </a:r>
            <a:r>
              <a:rPr lang="it-IT" altLang="it-IT" dirty="0" err="1"/>
              <a:t>benchè</a:t>
            </a:r>
            <a:r>
              <a:rPr lang="it-IT" altLang="it-IT" dirty="0"/>
              <a:t> validato dall’OMS e quindi scientificamente ineccepibile  In Italia la realtà è questa:  FUMATORI </a:t>
            </a:r>
            <a:r>
              <a:rPr lang="it-IT" altLang="it-IT" b="1" dirty="0"/>
              <a:t>32%  (</a:t>
            </a:r>
            <a:r>
              <a:rPr lang="it-IT" altLang="it-IT" dirty="0"/>
              <a:t>trentadue)</a:t>
            </a:r>
            <a:r>
              <a:rPr lang="it-IT" altLang="it-IT" b="1" dirty="0"/>
              <a:t> </a:t>
            </a:r>
            <a:r>
              <a:rPr lang="it-IT" altLang="it-IT" dirty="0"/>
              <a:t>  NESSUNA ATTIVITA’ FISICA </a:t>
            </a:r>
            <a:r>
              <a:rPr lang="it-IT" altLang="it-IT" b="1" dirty="0"/>
              <a:t>85%</a:t>
            </a:r>
            <a:r>
              <a:rPr lang="it-IT" altLang="it-IT" dirty="0"/>
              <a:t>  (ottantacinque) NON MANGIA FRUTTA </a:t>
            </a:r>
            <a:r>
              <a:rPr lang="it-IT" altLang="it-IT" b="1" dirty="0"/>
              <a:t>91% (novantuno)</a:t>
            </a:r>
            <a:r>
              <a:rPr lang="it-IT" altLang="it-IT" dirty="0"/>
              <a:t>.  E’ ovvio che la metodologia di comunicazione usata finora non funziona … </a:t>
            </a:r>
          </a:p>
          <a:p>
            <a:pPr defTabSz="876300"/>
            <a:endParaRPr lang="it-IT" altLang="it-IT" dirty="0"/>
          </a:p>
          <a:p>
            <a:pPr defTabSz="876300"/>
            <a:r>
              <a:rPr lang="it-IT" altLang="it-IT" b="1" dirty="0"/>
              <a:t>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05624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30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81031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31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000057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32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980058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33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20703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34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86773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35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545043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36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2142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37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86368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38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415774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39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8493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357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40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421097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41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205438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42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136467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43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77450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44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99857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45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075140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46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9830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47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86725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5509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5258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5553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50672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6300"/>
            <a:r>
              <a:rPr lang="it-IT" altLang="it-IT" b="0" dirty="0"/>
              <a:t>Da questa diapositiva si evince un quadro non certamente encomiastico del  comportamento degli italiani, dobbiamo nelle nostre lezioni battere molto sul concetto di prevenzione e sui corretti stili di vita che privilegino un’alimentazione sana, stimolare l’attività fisica se non quella sportiva ed essere decisi e convinti nella campagna contro il fumo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15E2-5CF1-0A46-8D7C-386213DF294A}" type="slidenum">
              <a:rPr lang="it-IT" altLang="it-IT" smtClean="0"/>
              <a:pPr/>
              <a:t>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2248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5">
            <a:extLst>
              <a:ext uri="{FF2B5EF4-FFF2-40B4-BE49-F238E27FC236}">
                <a16:creationId xmlns:a16="http://schemas.microsoft.com/office/drawing/2014/main" xmlns="" id="{8C1CF077-D0F3-3C8E-D2BA-8B40D096D0A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83660" y="6526050"/>
            <a:ext cx="36031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000" b="0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Coordinatore Nazionale 2023-2024: dr. Dario Angiolini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000" b="0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Slides realizzate dal dr. Gianfranco Nassisi</a:t>
            </a:r>
            <a:endParaRPr lang="it-IT" altLang="it-IT" sz="800" b="0" u="none" dirty="0">
              <a:solidFill>
                <a:srgbClr val="09A0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38F10BA6-FF18-035B-556B-3E1F3E2024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6700" y="6248400"/>
            <a:ext cx="1673600" cy="560398"/>
          </a:xfrm>
          <a:prstGeom prst="rect">
            <a:avLst/>
          </a:prstGeom>
        </p:spPr>
      </p:pic>
      <p:cxnSp>
        <p:nvCxnSpPr>
          <p:cNvPr id="14" name="Connettore 1 13">
            <a:extLst>
              <a:ext uri="{FF2B5EF4-FFF2-40B4-BE49-F238E27FC236}">
                <a16:creationId xmlns:a16="http://schemas.microsoft.com/office/drawing/2014/main" xmlns="" id="{EB483A68-8F99-0515-DEA1-A64F5B7539A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0" y="6504553"/>
            <a:ext cx="37033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9A0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xmlns="" id="{6496D86D-3832-FFEC-4E9C-152E3617F2F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583660" y="6504553"/>
            <a:ext cx="37033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9A0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C2E80567-3755-8693-4100-A235293D49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22" y="6522911"/>
            <a:ext cx="1514885" cy="35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40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2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617FFB7-96C2-C83F-5D57-29DCADB2E9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0D0528B-2622-EBB1-6E74-F312754C4E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78B7D75-FDFD-8355-F3DC-A7CC6727A0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98A59B-1534-5E46-853B-0F512A6F8664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393609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EE61BA4-D374-9308-7317-4089A9AF0C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E91F177-B47C-33E5-D36F-67CCC68178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D85B0BD-EF5D-E1A8-84D2-71DC9166B9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E8AF1-8D7C-674C-983F-33A17E7C84B8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971304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771525" y="609600"/>
            <a:ext cx="874395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0806CBAD-0662-8CFF-FC5C-A830C4DF64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853D235C-1DA4-57A2-E8F6-2DD70DBD87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C96F42AC-D8E3-BAE7-C625-CB08216D18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3569EE-1A80-D247-9D9E-94163E2ED0A1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014220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D9C0ADB-490C-4396-E60D-D359A5ED44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174F89-7948-FA57-97A3-7D42C06A3E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777B4D9-5AFE-E533-34A1-96C17F7C14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72F42F-58C8-1E48-9C99-71CE3290F14E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776257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76A6516-7F54-D1E7-0909-1B74961BCE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91AE58-85E2-1E32-AEB4-F943EB4F48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FF1077D-DEDE-A596-2FDD-C5A6C6F96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6E4D8C-BA25-B548-A5C8-68F670C00880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203561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19A563-9137-5462-783E-2DD13C46BF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C815637-C825-BF8A-B551-416DDD00DF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9B028AB-528B-13AD-6BE5-7A9D9E3D55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AFB9-D137-BD47-BA6C-1670CEB1D0E6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01886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C6B42CD1-8BD8-6FAF-7718-375A071069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ED0CBC92-EF06-4473-86D9-46401051FF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7FAA3F50-0520-E174-064A-444E639F90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2EDDA0-A038-EA4D-91EE-12F67F2940F5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258539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35C1C183-A9C0-2F22-A49C-D2D7A10A8D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ED6B62A7-79C9-DA1C-A7C6-982B2F0B68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5941AC41-8BF7-FDB9-5E95-3C0ADB2D5E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984CD6-F51D-D143-8992-BB52DA5D26AA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11390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6F4B9455-0686-E8E5-D8F0-0A88FA7F4C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B6ED2083-D232-E8AB-DE90-141F248D4B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11478434-B9D7-AA17-3624-4DBBBBC0E2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B1F298-A8A4-1140-A376-A4D7E3602E5F}" type="slidenum">
              <a:rPr lang="en-US" altLang="it-IT"/>
              <a:pPr/>
              <a:t>‹N›</a:t>
            </a:fld>
            <a:endParaRPr lang="en-US" altLang="it-IT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xmlns="" id="{EF9F4C67-EFEB-992C-A1CC-F6E7D51BC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0293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98766BF-2217-1087-12B5-28EE7F8E8D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D5E0412-C8D1-455F-5DAC-833D008106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1E91CD7-4714-932B-09C1-B6F5AF752E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2091B-7B6E-EE4D-9224-53270DD47566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509529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31123A6-75EB-9491-256F-3398E7AA6E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B8D08D0-5522-0FD2-F025-AD6BA6C5E7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5E6850-008E-7619-A95E-D65F5ED87E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75D6C5-85BE-1B40-A44F-0EEFD9886005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110795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3A9E678B-A73F-60B5-9787-EC47258443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Fare clic per modificare lo stile del titolo dello schema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6F7C196A-729A-7122-C36F-E27D4CBF24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Fare clic per modificare gli stili del testo dello schema</a:t>
            </a:r>
          </a:p>
          <a:p>
            <a:pPr lvl="1"/>
            <a:r>
              <a:rPr lang="en-US" altLang="it-IT"/>
              <a:t>Secondo livello</a:t>
            </a:r>
          </a:p>
          <a:p>
            <a:pPr lvl="2"/>
            <a:r>
              <a:rPr lang="en-US" altLang="it-IT"/>
              <a:t>Terzo livello</a:t>
            </a:r>
          </a:p>
          <a:p>
            <a:pPr lvl="3"/>
            <a:r>
              <a:rPr lang="en-US" altLang="it-IT"/>
              <a:t>Quarto livello</a:t>
            </a:r>
          </a:p>
          <a:p>
            <a:pPr lvl="4"/>
            <a:r>
              <a:rPr lang="en-US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BC3B8E81-6B1B-AEBB-1FD6-3E2C7258F1B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u="none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B640C0BA-C102-58BA-F6BB-B23F437912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u="none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CE9EBA17-7A2C-7A4B-3391-D2523EE146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/>
            </a:lvl1pPr>
          </a:lstStyle>
          <a:p>
            <a:fld id="{CCA1C334-1ACC-024C-8327-A14574FF5636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hyperlink" Target="http://www.google.it/url?sa=i&amp;rct=j&amp;q=&amp;esrc=s&amp;source=images&amp;cd=&amp;cad=rja&amp;uact=8&amp;ved=0CAcQjRxqFQoTCIWpvaidj8cCFUSocgodx1AIPw&amp;url=http://www.greenme.it/mangiare/di-stagione/13458-ciliegie-calorie-proprieta-benefici&amp;ei=OpXAVYWkLMTQygPHoaH4Aw&amp;bvm=bv.99261572,d.bGg&amp;psig=AFQjCNEdBj5tQ8gj7WtU3EMy61Cl2xr9lw&amp;ust=1438770861189014" TargetMode="External"/><Relationship Id="rId18" Type="http://schemas.openxmlformats.org/officeDocument/2006/relationships/image" Target="../media/image33.jpeg"/><Relationship Id="rId3" Type="http://schemas.openxmlformats.org/officeDocument/2006/relationships/hyperlink" Target="http://www.google.it/url?sa=i&amp;rct=j&amp;q=&amp;esrc=s&amp;source=images&amp;cd=&amp;cad=rja&amp;uact=8&amp;ved=0CAcQjRxqFQoTCOqt0eWcj8cCFeQlcgoduvgHYQ&amp;url=http://fotogallery.doctissimo.it/gravidanza/alimenti-da-evitare-in-gravidanza/evitare-prosciutto-gravidanza.html&amp;ei=rpTAVeqeIeTLyAO68Z-IBg&amp;bvm=bv.99261572,d.bGg&amp;psig=AFQjCNHMLeIH7AvitSo6v4QxR9et7Ha6vQ&amp;ust=1438770725414967" TargetMode="External"/><Relationship Id="rId7" Type="http://schemas.openxmlformats.org/officeDocument/2006/relationships/hyperlink" Target="http://www.google.it/url?sa=i&amp;rct=j&amp;q=&amp;esrc=s&amp;source=images&amp;cd=&amp;cad=rja&amp;uact=8&amp;ved=0CAcQjRxqFQoTCIzYtrWcj8cCFWTwcgodbCUJzA&amp;url=http://www.ladyblitz.it/bellezza/acne-pelle-piu-bella-con-luva-merito-del-resvetrarolo-1550311/&amp;ei=SZTAVcyPG-TgywPsyqTgDA&amp;bvm=bv.99261572,d.bGg&amp;psig=AFQjCNHVye0hBb_aCelcGR9uaTvilj9tiA&amp;ust=1438770630113932" TargetMode="External"/><Relationship Id="rId12" Type="http://schemas.openxmlformats.org/officeDocument/2006/relationships/image" Target="../media/image30.jpeg"/><Relationship Id="rId17" Type="http://schemas.openxmlformats.org/officeDocument/2006/relationships/hyperlink" Target="http://www.google.it/url?sa=i&amp;rct=j&amp;q=&amp;esrc=s&amp;source=images&amp;cd=&amp;cad=rja&amp;uact=8&amp;ved=0CAcQjRxqFQoTCPOU0uWdj8cCFaOEcgodms0NxQ&amp;url=http://www.olivedenocciolate.it/&amp;ei=upXAVfPPPKOJygOam7eoDA&amp;bvm=bv.99261572,d.bGg&amp;psig=AFQjCNF6pRDkpOiYwq9jf15xvYvHNuKUnA&amp;ust=1438770992180974" TargetMode="Externa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2.jpe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hyperlink" Target="http://www.google.it/url?sa=i&amp;rct=j&amp;q=&amp;esrc=s&amp;source=images&amp;cd=&amp;cad=rja&amp;uact=8&amp;ved=0CAcQjRxqFQoTCJCzsYydj8cCFeQscgodAFELCg&amp;url=http://www.lagreca.it/blog/tag/sentimenti/&amp;ei=_5TAVdC3MeTZyAOAoq1Q&amp;bvm=bv.99261572,d.bGg&amp;psig=AFQjCNHVDIRuhnKp97FCfLjVLph8kze2RA&amp;ust=1438770807172697" TargetMode="External"/><Relationship Id="rId5" Type="http://schemas.openxmlformats.org/officeDocument/2006/relationships/hyperlink" Target="https://www.google.it/url?sa=i&amp;rct=j&amp;q=&amp;esrc=s&amp;source=images&amp;cd=&amp;cad=rja&amp;uact=8&amp;ved=0CAcQjRxqFQoTCNyV-tKcj8cCFaVrcgodBScJmw&amp;url=https://turismoinmaremma.wordpress.com/2014/03/08/storia-donne-maremma/&amp;ei=h5TAVZy2FqXXyQOFzqTYCQ&amp;bvm=bv.99261572,d.bGg&amp;psig=AFQjCNG618WxvNKrziWLYBwi3I1M49wH5w&amp;ust=1438770686125079" TargetMode="External"/><Relationship Id="rId15" Type="http://schemas.openxmlformats.org/officeDocument/2006/relationships/hyperlink" Target="http://www.google.it/url?sa=i&amp;rct=j&amp;q=&amp;esrc=s&amp;source=images&amp;cd=&amp;cad=rja&amp;uact=8&amp;ved=0CAcQjRxqFQoTCKOMwsidj8cCFeRrcgodsmsA_A&amp;url=http://www.incredinews.it/2013/09/01/cosi-sono-fatti-i-wurstel-scoprilo-e-non-li-mangerai-piu/&amp;ei=fZXAVePZN-TXyQOy14HgDw&amp;bvm=bv.99261572,d.bGg&amp;psig=AFQjCNHiIPfzXVKTY_WkM6jekF5K4awuDg&amp;ust=1438770920892310" TargetMode="External"/><Relationship Id="rId10" Type="http://schemas.openxmlformats.org/officeDocument/2006/relationships/image" Target="../media/image29.jpeg"/><Relationship Id="rId19" Type="http://schemas.openxmlformats.org/officeDocument/2006/relationships/hyperlink" Target="http://www.google.it/url?sa=i&amp;rct=j&amp;q=&amp;esrc=s&amp;source=images&amp;cd=&amp;cad=rja&amp;uact=8&amp;ved=0CAcQjRxqFQoTCMudt_2dj8cCFUvxcgodXMsJgw&amp;url=http://www.faidateconsigli.it/tag/nespole/&amp;ei=7JXAVcv3NcviywPclqeYCA&amp;bvm=bv.99261572,d.bGg&amp;psig=AFQjCNG6MGk3joxSqjAUTTnes-k6fbp31Q&amp;ust=1438771047119141" TargetMode="External"/><Relationship Id="rId4" Type="http://schemas.openxmlformats.org/officeDocument/2006/relationships/image" Target="../media/image26.jpeg"/><Relationship Id="rId9" Type="http://schemas.openxmlformats.org/officeDocument/2006/relationships/hyperlink" Target="http://www.google.it/url?sa=i&amp;rct=j&amp;q=&amp;esrc=s&amp;source=images&amp;cd=&amp;cad=rja&amp;uact=8&amp;ved=0CAcQjRxqFQoTCLuy7_mcj8cCFaSYcgodMQ0BjA&amp;url=http://www.silviocicchi.com/pizzachef/quale-mozzarella-usare-per-pizza/&amp;ei=2JTAVbvmO6SxygOxmoTgCA&amp;bvm=bv.99261572,d.bGg&amp;psig=AFQjCNH1RwN8vEs67DTCti5nk9Hq0RNt_A&amp;ust=1438770765811371" TargetMode="External"/><Relationship Id="rId1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BD0D387B-6460-D6A3-DCA6-1FC4C657A498}"/>
              </a:ext>
            </a:extLst>
          </p:cNvPr>
          <p:cNvSpPr txBox="1"/>
          <p:nvPr/>
        </p:nvSpPr>
        <p:spPr>
          <a:xfrm>
            <a:off x="2201474" y="6158555"/>
            <a:ext cx="5884053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i="1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Coordinatore Nazionale 2023-2024: dr. Dario Angiolini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328BB40B-5664-12BD-59E4-CE79C53533E7}"/>
              </a:ext>
            </a:extLst>
          </p:cNvPr>
          <p:cNvSpPr txBox="1"/>
          <p:nvPr/>
        </p:nvSpPr>
        <p:spPr>
          <a:xfrm>
            <a:off x="411575" y="4916623"/>
            <a:ext cx="9463850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3000" b="1" u="none" dirty="0">
                <a:solidFill>
                  <a:srgbClr val="1B3B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 Permanente di Interesse Nazionale</a:t>
            </a:r>
          </a:p>
        </p:txBody>
      </p:sp>
      <p:pic>
        <p:nvPicPr>
          <p:cNvPr id="5" name="Immagine 4" descr="Immagine che contiene logo, Elementi grafici, Carattere, simbolo&#10;&#10;Descrizione generata automaticamente">
            <a:extLst>
              <a:ext uri="{FF2B5EF4-FFF2-40B4-BE49-F238E27FC236}">
                <a16:creationId xmlns:a16="http://schemas.microsoft.com/office/drawing/2014/main" xmlns="" id="{4F25F218-4C4E-7F62-5E27-6756A1639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520" y="304112"/>
            <a:ext cx="4181960" cy="1180672"/>
          </a:xfrm>
          <a:prstGeom prst="rect">
            <a:avLst/>
          </a:prstGeom>
        </p:spPr>
      </p:pic>
      <p:pic>
        <p:nvPicPr>
          <p:cNvPr id="6" name="Immagine 5" descr="Immagine che contiene Carattere, Elementi grafici, tipografia, design&#10;&#10;Descrizione generata automaticamente">
            <a:extLst>
              <a:ext uri="{FF2B5EF4-FFF2-40B4-BE49-F238E27FC236}">
                <a16:creationId xmlns:a16="http://schemas.microsoft.com/office/drawing/2014/main" xmlns="" id="{760F7D73-061D-8883-86B7-5F3FEF38EE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75" y="1722197"/>
            <a:ext cx="9706357" cy="2957013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xmlns="" id="{561685E6-37FB-DD81-1B75-576A2CF5BA9F}"/>
              </a:ext>
            </a:extLst>
          </p:cNvPr>
          <p:cNvCxnSpPr>
            <a:cxnSpLocks/>
          </p:cNvCxnSpPr>
          <p:nvPr/>
        </p:nvCxnSpPr>
        <p:spPr bwMode="auto">
          <a:xfrm>
            <a:off x="0" y="6024282"/>
            <a:ext cx="1037037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9A0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20D7D172-8B7E-2D84-1737-92D2885283FD}"/>
              </a:ext>
            </a:extLst>
          </p:cNvPr>
          <p:cNvSpPr txBox="1"/>
          <p:nvPr/>
        </p:nvSpPr>
        <p:spPr>
          <a:xfrm>
            <a:off x="2201474" y="6470526"/>
            <a:ext cx="5884053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800" i="1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Slides realizzate dal dr. Gianfranco Nassisi</a:t>
            </a:r>
          </a:p>
        </p:txBody>
      </p:sp>
    </p:spTree>
    <p:extLst>
      <p:ext uri="{BB962C8B-B14F-4D97-AF65-F5344CB8AC3E}">
        <p14:creationId xmlns:p14="http://schemas.microsoft.com/office/powerpoint/2010/main" val="2156277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136FDAE-31A2-C14B-E3AA-62295B4D4375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PREVENZIONE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87279728-11CE-2F02-00D2-2549AE603CF6}"/>
              </a:ext>
            </a:extLst>
          </p:cNvPr>
          <p:cNvSpPr txBox="1"/>
          <p:nvPr/>
        </p:nvSpPr>
        <p:spPr>
          <a:xfrm>
            <a:off x="288984" y="1370084"/>
            <a:ext cx="9709032" cy="845388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DELLE VIE AEREE</a:t>
            </a:r>
          </a:p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sz="4000" b="1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QUANDO SI MANGIA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AD2B9B6D-137E-EA55-5636-778B2175EFAD}"/>
              </a:ext>
            </a:extLst>
          </p:cNvPr>
          <p:cNvSpPr txBox="1"/>
          <p:nvPr/>
        </p:nvSpPr>
        <p:spPr>
          <a:xfrm>
            <a:off x="1283048" y="2166554"/>
            <a:ext cx="2462842" cy="738996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>
              <a:lnSpc>
                <a:spcPts val="3300"/>
              </a:lnSpc>
              <a:spcBef>
                <a:spcPct val="0"/>
              </a:spcBef>
            </a:pPr>
            <a:r>
              <a:rPr lang="it-IT" altLang="it-IT" sz="24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CORRETTO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6D3CF834-FC68-3E2B-B388-7F71A9E64674}"/>
              </a:ext>
            </a:extLst>
          </p:cNvPr>
          <p:cNvSpPr txBox="1"/>
          <p:nvPr/>
        </p:nvSpPr>
        <p:spPr>
          <a:xfrm>
            <a:off x="6603520" y="2166554"/>
            <a:ext cx="2462842" cy="738996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r">
              <a:lnSpc>
                <a:spcPts val="3300"/>
              </a:lnSpc>
              <a:spcBef>
                <a:spcPct val="0"/>
              </a:spcBef>
            </a:pPr>
            <a:r>
              <a:rPr lang="it-IT" altLang="it-IT" sz="2400" b="1" u="none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CORRETTO</a:t>
            </a:r>
          </a:p>
        </p:txBody>
      </p:sp>
      <p:pic>
        <p:nvPicPr>
          <p:cNvPr id="22" name="Immagine 21" descr="Immagine che contiene simbolo, logo, Carattere, Elementi grafici&#10;&#10;Descrizione generata automaticamente">
            <a:extLst>
              <a:ext uri="{FF2B5EF4-FFF2-40B4-BE49-F238E27FC236}">
                <a16:creationId xmlns:a16="http://schemas.microsoft.com/office/drawing/2014/main" xmlns="" id="{E1B534A6-EFFB-9931-C8DF-FE0C923D85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11840" r="47437" b="15457"/>
          <a:stretch/>
        </p:blipFill>
        <p:spPr>
          <a:xfrm>
            <a:off x="9192713" y="2054086"/>
            <a:ext cx="994064" cy="963933"/>
          </a:xfrm>
          <a:prstGeom prst="rect">
            <a:avLst/>
          </a:prstGeom>
        </p:spPr>
      </p:pic>
      <p:pic>
        <p:nvPicPr>
          <p:cNvPr id="23" name="Immagine 22" descr="Immagine che contiene simbolo, logo, Carattere, Elementi grafici&#10;&#10;Descrizione generata automaticamente">
            <a:extLst>
              <a:ext uri="{FF2B5EF4-FFF2-40B4-BE49-F238E27FC236}">
                <a16:creationId xmlns:a16="http://schemas.microsoft.com/office/drawing/2014/main" xmlns="" id="{AF70787E-D40D-498C-2329-B5404D5B8C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170" r="39" b="15127"/>
          <a:stretch/>
        </p:blipFill>
        <p:spPr>
          <a:xfrm>
            <a:off x="288984" y="2054086"/>
            <a:ext cx="994064" cy="963933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646AEB1D-989E-0C92-5724-E220107F1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3" t="8186" r="7998"/>
          <a:stretch/>
        </p:blipFill>
        <p:spPr bwMode="auto">
          <a:xfrm>
            <a:off x="5557388" y="2812225"/>
            <a:ext cx="3579859" cy="3579859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6559726D-0B99-8E2D-E27C-2F388F674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2918291" y="2602052"/>
            <a:ext cx="1907900" cy="1907900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439DCA8C-825E-3644-0A1C-CAA1510FE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195803" y="3213817"/>
            <a:ext cx="1907900" cy="1907900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xmlns="" id="{282AA7F1-37EB-CDF7-5F20-8987AA2E2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 bwMode="auto">
          <a:xfrm>
            <a:off x="1991757" y="4442124"/>
            <a:ext cx="1907900" cy="1907900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22381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136FDAE-31A2-C14B-E3AA-62295B4D4375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PREVENZIONE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94E3E89A-A7D7-8A95-099F-46ED0334D5A9}"/>
              </a:ext>
            </a:extLst>
          </p:cNvPr>
          <p:cNvSpPr txBox="1"/>
          <p:nvPr/>
        </p:nvSpPr>
        <p:spPr>
          <a:xfrm>
            <a:off x="288984" y="1292434"/>
            <a:ext cx="9709032" cy="845388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sz="4000" b="1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GOMMA DA MASTICARE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66DF352-516D-0DBC-592D-402D8A89F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6" r="6493" b="24412"/>
          <a:stretch/>
        </p:blipFill>
        <p:spPr bwMode="auto">
          <a:xfrm>
            <a:off x="288984" y="1910069"/>
            <a:ext cx="4472797" cy="447279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094557FB-BD48-8B65-D9E2-CCF48F16643E}"/>
              </a:ext>
            </a:extLst>
          </p:cNvPr>
          <p:cNvSpPr txBox="1"/>
          <p:nvPr/>
        </p:nvSpPr>
        <p:spPr>
          <a:xfrm>
            <a:off x="5322498" y="3202639"/>
            <a:ext cx="4675518" cy="18876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it-IT" altLang="it-IT" sz="40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gomma</a:t>
            </a:r>
          </a:p>
          <a:p>
            <a:pPr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it-IT" altLang="it-IT" sz="40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masticare</a:t>
            </a:r>
          </a:p>
          <a:p>
            <a:pPr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it-IT" altLang="it-IT" sz="40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 inappropriata</a:t>
            </a:r>
          </a:p>
          <a:p>
            <a:pPr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it-IT" altLang="it-IT" sz="40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i bambini</a:t>
            </a:r>
          </a:p>
        </p:txBody>
      </p:sp>
    </p:spTree>
    <p:extLst>
      <p:ext uri="{BB962C8B-B14F-4D97-AF65-F5344CB8AC3E}">
        <p14:creationId xmlns:p14="http://schemas.microsoft.com/office/powerpoint/2010/main" val="2533076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136FDAE-31A2-C14B-E3AA-62295B4D4375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PREVENZIONE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94E3E89A-A7D7-8A95-099F-46ED0334D5A9}"/>
              </a:ext>
            </a:extLst>
          </p:cNvPr>
          <p:cNvSpPr txBox="1"/>
          <p:nvPr/>
        </p:nvSpPr>
        <p:spPr>
          <a:xfrm>
            <a:off x="288984" y="1292434"/>
            <a:ext cx="9709032" cy="845388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sz="4000" b="1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PALLONCINI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66DF352-516D-0DBC-592D-402D8A89F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9" t="918" r="5232" b="-918"/>
          <a:stretch/>
        </p:blipFill>
        <p:spPr bwMode="auto">
          <a:xfrm flipH="1">
            <a:off x="5501459" y="1910069"/>
            <a:ext cx="4472797" cy="447279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094557FB-BD48-8B65-D9E2-CCF48F16643E}"/>
              </a:ext>
            </a:extLst>
          </p:cNvPr>
          <p:cNvSpPr txBox="1"/>
          <p:nvPr/>
        </p:nvSpPr>
        <p:spPr>
          <a:xfrm>
            <a:off x="-1" y="2137822"/>
            <a:ext cx="5477699" cy="3935173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r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it-IT" altLang="it-IT" sz="40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acquistare</a:t>
            </a:r>
          </a:p>
          <a:p>
            <a:pPr algn="r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it-IT" altLang="it-IT" sz="40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palloncini  gonfiabili</a:t>
            </a:r>
          </a:p>
          <a:p>
            <a:pPr algn="r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it-IT" altLang="it-IT" sz="40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lattice: </a:t>
            </a:r>
          </a:p>
          <a:p>
            <a:pPr algn="r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it-IT" altLang="it-IT" sz="40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seguito della  loro</a:t>
            </a:r>
          </a:p>
          <a:p>
            <a:pPr algn="r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it-IT" altLang="it-IT" sz="40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improvvisa rottura</a:t>
            </a:r>
          </a:p>
          <a:p>
            <a:pPr algn="r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it-IT" altLang="it-IT" sz="40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pezzetti che si formano</a:t>
            </a:r>
          </a:p>
          <a:p>
            <a:pPr algn="r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it-IT" altLang="it-IT" sz="40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sono facilmente inalabili</a:t>
            </a:r>
          </a:p>
        </p:txBody>
      </p:sp>
    </p:spTree>
    <p:extLst>
      <p:ext uri="{BB962C8B-B14F-4D97-AF65-F5344CB8AC3E}">
        <p14:creationId xmlns:p14="http://schemas.microsoft.com/office/powerpoint/2010/main" val="19390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http://imdoc.it/content/9/6/7/49677/Il-prosciutto_diaporama_550.jpg">
            <a:hlinkClick r:id="rId3"/>
            <a:extLst>
              <a:ext uri="{FF2B5EF4-FFF2-40B4-BE49-F238E27FC236}">
                <a16:creationId xmlns:a16="http://schemas.microsoft.com/office/drawing/2014/main" xmlns="" id="{B77281BA-5855-EA69-1813-1159189B9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76637" y="1715128"/>
            <a:ext cx="2217161" cy="1516810"/>
          </a:xfrm>
          <a:prstGeom prst="rect">
            <a:avLst/>
          </a:prstGeom>
          <a:noFill/>
        </p:spPr>
      </p:pic>
      <p:pic>
        <p:nvPicPr>
          <p:cNvPr id="5" name="Picture 8" descr="https://encrypted-tbn1.gstatic.com/images?q=tbn:ANd9GcQhYwNbfyAWpWrHWHilepQl19m4h8O-yLUWlzvdlwVZ6z1yH4kG">
            <a:hlinkClick r:id="rId5"/>
            <a:extLst>
              <a:ext uri="{FF2B5EF4-FFF2-40B4-BE49-F238E27FC236}">
                <a16:creationId xmlns:a16="http://schemas.microsoft.com/office/drawing/2014/main" xmlns="" id="{1C66D306-0E7F-BF4C-20A6-92B8880DE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07192" y="1636597"/>
            <a:ext cx="1988840" cy="2039062"/>
          </a:xfrm>
          <a:prstGeom prst="rect">
            <a:avLst/>
          </a:prstGeom>
          <a:noFill/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136FDAE-31A2-C14B-E3AA-62295B4D4375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PREVENZIONE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94E3E89A-A7D7-8A95-099F-46ED0334D5A9}"/>
              </a:ext>
            </a:extLst>
          </p:cNvPr>
          <p:cNvSpPr txBox="1"/>
          <p:nvPr/>
        </p:nvSpPr>
        <p:spPr>
          <a:xfrm>
            <a:off x="288984" y="1292434"/>
            <a:ext cx="9709032" cy="845388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sz="4000" b="1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SMINUZZARE I CIBI</a:t>
            </a:r>
          </a:p>
        </p:txBody>
      </p:sp>
      <p:pic>
        <p:nvPicPr>
          <p:cNvPr id="2" name="Picture 6" descr="http://www.ladyblitz.it/wp-content/uploads/2014/10/uva.jpg">
            <a:hlinkClick r:id="rId7"/>
            <a:extLst>
              <a:ext uri="{FF2B5EF4-FFF2-40B4-BE49-F238E27FC236}">
                <a16:creationId xmlns:a16="http://schemas.microsoft.com/office/drawing/2014/main" xmlns="" id="{E328BB47-B8CE-8E74-E46D-E92387A39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01885" y="1781442"/>
            <a:ext cx="2291096" cy="1763313"/>
          </a:xfrm>
          <a:prstGeom prst="rect">
            <a:avLst/>
          </a:prstGeom>
          <a:noFill/>
        </p:spPr>
      </p:pic>
      <p:pic>
        <p:nvPicPr>
          <p:cNvPr id="9" name="Picture 12" descr="http://www.silviocicchi.com/pizzachef/wp-content/uploads/2015/04/mozzarelle.jpg">
            <a:hlinkClick r:id="rId9"/>
            <a:extLst>
              <a:ext uri="{FF2B5EF4-FFF2-40B4-BE49-F238E27FC236}">
                <a16:creationId xmlns:a16="http://schemas.microsoft.com/office/drawing/2014/main" xmlns="" id="{D0FBCF7E-668A-0AEA-453F-4BB78C9C5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353" y="3365618"/>
            <a:ext cx="2512263" cy="1778903"/>
          </a:xfrm>
          <a:prstGeom prst="rect">
            <a:avLst/>
          </a:prstGeom>
          <a:noFill/>
        </p:spPr>
      </p:pic>
      <p:pic>
        <p:nvPicPr>
          <p:cNvPr id="12" name="Picture 16" descr="http://www.lagreca.it/myimages/carote.jpg">
            <a:hlinkClick r:id="rId11"/>
            <a:extLst>
              <a:ext uri="{FF2B5EF4-FFF2-40B4-BE49-F238E27FC236}">
                <a16:creationId xmlns:a16="http://schemas.microsoft.com/office/drawing/2014/main" xmlns="" id="{811AB63C-2B88-1D47-446E-026DB1957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93931" y="3675659"/>
            <a:ext cx="1869743" cy="1356616"/>
          </a:xfrm>
          <a:prstGeom prst="rect">
            <a:avLst/>
          </a:prstGeom>
          <a:noFill/>
        </p:spPr>
      </p:pic>
      <p:pic>
        <p:nvPicPr>
          <p:cNvPr id="14" name="Picture 20" descr="http://www.greenme.it/images/stories/mangiare/di_stagione/ciliegie_cover.jpg">
            <a:hlinkClick r:id="rId13"/>
            <a:extLst>
              <a:ext uri="{FF2B5EF4-FFF2-40B4-BE49-F238E27FC236}">
                <a16:creationId xmlns:a16="http://schemas.microsoft.com/office/drawing/2014/main" xmlns="" id="{57AB1C5C-B7EB-9969-3C33-A66801126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718436" y="3293610"/>
            <a:ext cx="2555776" cy="1356616"/>
          </a:xfrm>
          <a:prstGeom prst="rect">
            <a:avLst/>
          </a:prstGeom>
          <a:noFill/>
        </p:spPr>
      </p:pic>
      <p:pic>
        <p:nvPicPr>
          <p:cNvPr id="15" name="Picture 22" descr="http://www.incredinews.it/wp-content/uploads/2013/09/1298373028wurstel_meraner.jpg">
            <a:hlinkClick r:id="rId15"/>
            <a:extLst>
              <a:ext uri="{FF2B5EF4-FFF2-40B4-BE49-F238E27FC236}">
                <a16:creationId xmlns:a16="http://schemas.microsoft.com/office/drawing/2014/main" xmlns="" id="{D1C02BF4-1504-92B3-C65E-2DCF44C96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499610" y="4928725"/>
            <a:ext cx="1771216" cy="1202382"/>
          </a:xfrm>
          <a:prstGeom prst="rect">
            <a:avLst/>
          </a:prstGeom>
          <a:noFill/>
        </p:spPr>
      </p:pic>
      <p:pic>
        <p:nvPicPr>
          <p:cNvPr id="16" name="Picture 24" descr="http://www.olivedenocciolate.it/img/Olive-Denocciolate.jpg">
            <a:hlinkClick r:id="rId17"/>
            <a:extLst>
              <a:ext uri="{FF2B5EF4-FFF2-40B4-BE49-F238E27FC236}">
                <a16:creationId xmlns:a16="http://schemas.microsoft.com/office/drawing/2014/main" xmlns="" id="{CED5A37D-CBD3-3463-1EF0-64C628B2E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150904" y="4965666"/>
            <a:ext cx="2065801" cy="1300799"/>
          </a:xfrm>
          <a:prstGeom prst="rect">
            <a:avLst/>
          </a:prstGeom>
          <a:noFill/>
        </p:spPr>
      </p:pic>
      <p:pic>
        <p:nvPicPr>
          <p:cNvPr id="17" name="Picture 26" descr="http://www.faidateconsigli.it/wp-content/uploads/2013/06/propriet%C3%A0-delle-nespole.jpg">
            <a:hlinkClick r:id="rId19"/>
            <a:extLst>
              <a:ext uri="{FF2B5EF4-FFF2-40B4-BE49-F238E27FC236}">
                <a16:creationId xmlns:a16="http://schemas.microsoft.com/office/drawing/2014/main" xmlns="" id="{97F31D88-F6A1-5C12-A99A-13998730E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23093" y="5165817"/>
            <a:ext cx="1993404" cy="10763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4938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136FDAE-31A2-C14B-E3AA-62295B4D4375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L’OSTRUZIONE È PARZIALE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xmlns="" id="{DE20A90E-3745-8F01-9D6C-C440FA0C6A30}"/>
              </a:ext>
            </a:extLst>
          </p:cNvPr>
          <p:cNvSpPr/>
          <p:nvPr/>
        </p:nvSpPr>
        <p:spPr bwMode="auto">
          <a:xfrm>
            <a:off x="288984" y="2309503"/>
            <a:ext cx="9709032" cy="1563876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C7DE38E6-3652-EDB4-FE62-D50B18A3B391}"/>
              </a:ext>
            </a:extLst>
          </p:cNvPr>
          <p:cNvSpPr txBox="1"/>
          <p:nvPr/>
        </p:nvSpPr>
        <p:spPr>
          <a:xfrm>
            <a:off x="5042139" y="2424013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Tossisce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Emette suoni / Piange</a:t>
            </a:r>
            <a:b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Respira anche se con difficoltà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CC04923C-E00B-5E0E-0437-BDD399DFD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6" t="21696" r="24809" b="31530"/>
          <a:stretch/>
        </p:blipFill>
        <p:spPr bwMode="auto">
          <a:xfrm>
            <a:off x="288984" y="1573638"/>
            <a:ext cx="4472797" cy="447279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  <p:pic>
        <p:nvPicPr>
          <p:cNvPr id="20" name="Immagine 19" descr="Immagine che contiene testo, schermata, Elementi grafici, Carattere&#10;&#10;Descrizione generata automaticamente">
            <a:extLst>
              <a:ext uri="{FF2B5EF4-FFF2-40B4-BE49-F238E27FC236}">
                <a16:creationId xmlns:a16="http://schemas.microsoft.com/office/drawing/2014/main" xmlns="" id="{F1F410EE-9E70-E1D6-24CE-279234B38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39" y="3960833"/>
            <a:ext cx="5040463" cy="226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65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xmlns="" id="{5B15B14D-DEA7-15CB-11CE-C48002EADC26}"/>
              </a:ext>
            </a:extLst>
          </p:cNvPr>
          <p:cNvSpPr/>
          <p:nvPr/>
        </p:nvSpPr>
        <p:spPr bwMode="auto">
          <a:xfrm>
            <a:off x="219443" y="2734492"/>
            <a:ext cx="9848114" cy="2277774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136FDAE-31A2-C14B-E3AA-62295B4D4375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L’OSTRUZIONE È PARZIALE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CC04923C-E00B-5E0E-0437-BDD399DFD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5" b="1124"/>
          <a:stretch/>
        </p:blipFill>
        <p:spPr bwMode="auto">
          <a:xfrm>
            <a:off x="288984" y="1573638"/>
            <a:ext cx="4472797" cy="447279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0BC6D971-B176-9B48-00E7-A68C96B7E5F0}"/>
              </a:ext>
            </a:extLst>
          </p:cNvPr>
          <p:cNvSpPr txBox="1"/>
          <p:nvPr/>
        </p:nvSpPr>
        <p:spPr>
          <a:xfrm>
            <a:off x="4869611" y="3278522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4000"/>
              </a:lnSpc>
              <a:spcBef>
                <a:spcPts val="0"/>
              </a:spcBef>
            </a:pPr>
            <a:r>
              <a:rPr lang="it-IT" altLang="it-IT" sz="40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METTERE</a:t>
            </a:r>
            <a:br>
              <a:rPr lang="it-IT" altLang="it-IT" sz="40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4000" b="1" u="none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DITA IN </a:t>
            </a:r>
            <a:r>
              <a:rPr lang="it-IT" altLang="it-IT" sz="40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BOCCA</a:t>
            </a:r>
          </a:p>
          <a:p>
            <a:pPr algn="ctr">
              <a:lnSpc>
                <a:spcPts val="4000"/>
              </a:lnSpc>
              <a:spcBef>
                <a:spcPts val="0"/>
              </a:spcBef>
              <a:buFontTx/>
              <a:buNone/>
            </a:pPr>
            <a:r>
              <a:rPr lang="it-IT" altLang="it-IT" sz="40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MODO SBAGLIATO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BA7DA4F1-245A-7BAD-AE4D-CE6E4A185694}"/>
              </a:ext>
            </a:extLst>
          </p:cNvPr>
          <p:cNvSpPr txBox="1"/>
          <p:nvPr/>
        </p:nvSpPr>
        <p:spPr>
          <a:xfrm>
            <a:off x="1324153" y="6087373"/>
            <a:ext cx="2402458" cy="32205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r">
              <a:lnSpc>
                <a:spcPts val="2500"/>
              </a:lnSpc>
              <a:spcBef>
                <a:spcPts val="0"/>
              </a:spcBef>
              <a:buFontTx/>
              <a:buNone/>
            </a:pPr>
            <a:r>
              <a:rPr lang="it-IT" altLang="it-IT" sz="1200" i="1" u="none" dirty="0">
                <a:latin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it-IT" altLang="it-IT" sz="1200" i="1" u="none" dirty="0" err="1">
                <a:latin typeface="Calibri" panose="020F0502020204030204" pitchFamily="34" charset="0"/>
                <a:cs typeface="Calibri" panose="020F0502020204030204" pitchFamily="34" charset="0"/>
              </a:rPr>
              <a:t>Garrotillo</a:t>
            </a:r>
            <a:r>
              <a:rPr lang="it-IT" altLang="it-IT" sz="1200" i="1" u="none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altLang="it-IT" sz="1200" u="none" dirty="0">
                <a:latin typeface="Calibri" panose="020F0502020204030204" pitchFamily="34" charset="0"/>
                <a:cs typeface="Calibri" panose="020F0502020204030204" pitchFamily="34" charset="0"/>
              </a:rPr>
              <a:t>Francisco Goya (1810 ca)</a:t>
            </a:r>
            <a:endParaRPr lang="it-IT" altLang="it-IT" sz="1200" b="1" u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551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136FDAE-31A2-C14B-E3AA-62295B4D4375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 SE L’OSTRUZIONE</a:t>
            </a:r>
          </a:p>
          <a:p>
            <a:pPr algn="ctr"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DIVENTA </a:t>
            </a:r>
            <a:r>
              <a:rPr lang="it-IT" altLang="it-IT" sz="4800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TOTALE</a:t>
            </a: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CHE FACCIAMO?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F1F410EE-9E70-E1D6-24CE-279234B38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51" y="1561386"/>
            <a:ext cx="9904352" cy="444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22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136FDAE-31A2-C14B-E3AA-62295B4D4375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xmlns="" id="{DE20A90E-3745-8F01-9D6C-C440FA0C6A30}"/>
              </a:ext>
            </a:extLst>
          </p:cNvPr>
          <p:cNvSpPr/>
          <p:nvPr/>
        </p:nvSpPr>
        <p:spPr bwMode="auto">
          <a:xfrm>
            <a:off x="288984" y="2309502"/>
            <a:ext cx="9709032" cy="1922557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C7DE38E6-3652-EDB4-FE62-D50B18A3B391}"/>
              </a:ext>
            </a:extLst>
          </p:cNvPr>
          <p:cNvSpPr txBox="1"/>
          <p:nvPr/>
        </p:nvSpPr>
        <p:spPr>
          <a:xfrm>
            <a:off x="5042139" y="2619219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TOSSISCE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EMETTE ALCUN SUONO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SMETTE DI RESPIRARE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PUÒ DIVENTARE CIANOTICO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CC04923C-E00B-5E0E-0437-BDD399DFD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0" t="108" r="12715" b="12393"/>
          <a:stretch/>
        </p:blipFill>
        <p:spPr bwMode="auto">
          <a:xfrm>
            <a:off x="288984" y="1573638"/>
            <a:ext cx="4472797" cy="447279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A49F2089-0BE3-E983-A3DD-2D8228C578D1}"/>
              </a:ext>
            </a:extLst>
          </p:cNvPr>
          <p:cNvSpPr txBox="1"/>
          <p:nvPr/>
        </p:nvSpPr>
        <p:spPr>
          <a:xfrm>
            <a:off x="5042139" y="1691067"/>
            <a:ext cx="4675518" cy="44858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LATTANTE COSCIENTE</a:t>
            </a:r>
          </a:p>
        </p:txBody>
      </p:sp>
    </p:spTree>
    <p:extLst>
      <p:ext uri="{BB962C8B-B14F-4D97-AF65-F5344CB8AC3E}">
        <p14:creationId xmlns:p14="http://schemas.microsoft.com/office/powerpoint/2010/main" val="238364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136FDAE-31A2-C14B-E3AA-62295B4D4375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xmlns="" id="{DE20A90E-3745-8F01-9D6C-C440FA0C6A30}"/>
              </a:ext>
            </a:extLst>
          </p:cNvPr>
          <p:cNvSpPr/>
          <p:nvPr/>
        </p:nvSpPr>
        <p:spPr bwMode="auto">
          <a:xfrm>
            <a:off x="288984" y="2309502"/>
            <a:ext cx="9709032" cy="1922557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C7DE38E6-3652-EDB4-FE62-D50B18A3B391}"/>
              </a:ext>
            </a:extLst>
          </p:cNvPr>
          <p:cNvSpPr txBox="1"/>
          <p:nvPr/>
        </p:nvSpPr>
        <p:spPr>
          <a:xfrm>
            <a:off x="5042139" y="2783121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4700"/>
              </a:lnSpc>
              <a:spcBef>
                <a:spcPts val="0"/>
              </a:spcBef>
              <a:buFontTx/>
              <a:buNone/>
            </a:pPr>
            <a:r>
              <a:rPr lang="it-IT" altLang="it-IT" sz="60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COSA FARE?</a:t>
            </a:r>
          </a:p>
          <a:p>
            <a:pPr algn="ctr">
              <a:lnSpc>
                <a:spcPts val="4700"/>
              </a:lnSpc>
              <a:spcBef>
                <a:spcPts val="0"/>
              </a:spcBef>
              <a:buFontTx/>
              <a:buNone/>
            </a:pPr>
            <a:r>
              <a:rPr lang="it-IT" altLang="it-IT" sz="60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CHIAMA AIUTO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CC04923C-E00B-5E0E-0437-BDD399DFD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t="4200" r="36138" b="18741"/>
          <a:stretch/>
        </p:blipFill>
        <p:spPr bwMode="auto">
          <a:xfrm>
            <a:off x="288984" y="1573638"/>
            <a:ext cx="4472797" cy="447279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A49F2089-0BE3-E983-A3DD-2D8228C578D1}"/>
              </a:ext>
            </a:extLst>
          </p:cNvPr>
          <p:cNvSpPr txBox="1"/>
          <p:nvPr/>
        </p:nvSpPr>
        <p:spPr>
          <a:xfrm>
            <a:off x="5042139" y="1691067"/>
            <a:ext cx="4675518" cy="44858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LATTANTE COSCIENTE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72537C9D-9E3F-86AC-3500-E55CC00DB999}"/>
              </a:ext>
            </a:extLst>
          </p:cNvPr>
          <p:cNvSpPr txBox="1"/>
          <p:nvPr/>
        </p:nvSpPr>
        <p:spPr>
          <a:xfrm>
            <a:off x="5042138" y="4434023"/>
            <a:ext cx="4740217" cy="1700289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2400"/>
              </a:lnSpc>
              <a:spcBef>
                <a:spcPts val="0"/>
              </a:spcBef>
              <a:buFontTx/>
              <a:buNone/>
            </a:pPr>
            <a:r>
              <a:rPr lang="it-IT" altLang="it-IT" sz="2400" u="none" dirty="0">
                <a:latin typeface="Calibri" panose="020F0502020204030204" pitchFamily="34" charset="0"/>
                <a:cs typeface="Calibri" panose="020F0502020204030204" pitchFamily="34" charset="0"/>
              </a:rPr>
              <a:t>Chiamate subito aiuto generico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buFontTx/>
              <a:buNone/>
            </a:pPr>
            <a:r>
              <a:rPr lang="it-IT" altLang="it-IT" sz="2400" u="none" dirty="0">
                <a:latin typeface="Calibri" panose="020F0502020204030204" pitchFamily="34" charset="0"/>
                <a:cs typeface="Calibri" panose="020F0502020204030204" pitchFamily="34" charset="0"/>
              </a:rPr>
              <a:t>Se siete in due, uno può allertare il</a:t>
            </a:r>
          </a:p>
          <a:p>
            <a:pPr algn="ctr">
              <a:lnSpc>
                <a:spcPts val="27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NUMERO UNICO PER LE EMERGENZE</a:t>
            </a:r>
          </a:p>
          <a:p>
            <a:pPr algn="ctr">
              <a:lnSpc>
                <a:spcPts val="4400"/>
              </a:lnSpc>
              <a:spcBef>
                <a:spcPts val="0"/>
              </a:spcBef>
              <a:buFontTx/>
              <a:buNone/>
            </a:pPr>
            <a:r>
              <a:rPr lang="it-IT" altLang="it-IT" sz="54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112</a:t>
            </a:r>
            <a:r>
              <a:rPr lang="it-IT" altLang="it-IT" sz="2800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(dove attivo) oppure </a:t>
            </a:r>
            <a:r>
              <a:rPr lang="it-IT" altLang="it-IT" sz="57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118</a:t>
            </a:r>
          </a:p>
        </p:txBody>
      </p:sp>
    </p:spTree>
    <p:extLst>
      <p:ext uri="{BB962C8B-B14F-4D97-AF65-F5344CB8AC3E}">
        <p14:creationId xmlns:p14="http://schemas.microsoft.com/office/powerpoint/2010/main" val="492629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136FDAE-31A2-C14B-E3AA-62295B4D4375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xmlns="" id="{DE20A90E-3745-8F01-9D6C-C440FA0C6A30}"/>
              </a:ext>
            </a:extLst>
          </p:cNvPr>
          <p:cNvSpPr/>
          <p:nvPr/>
        </p:nvSpPr>
        <p:spPr bwMode="auto">
          <a:xfrm>
            <a:off x="288984" y="2471083"/>
            <a:ext cx="9709032" cy="278008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C7DE38E6-3652-EDB4-FE62-D50B18A3B391}"/>
              </a:ext>
            </a:extLst>
          </p:cNvPr>
          <p:cNvSpPr txBox="1"/>
          <p:nvPr/>
        </p:nvSpPr>
        <p:spPr>
          <a:xfrm>
            <a:off x="5042139" y="3193695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Con la mano assicurare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il capo del lattante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fissando la mandibola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tra pollice e indice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posizionati a “C”.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CC04923C-E00B-5E0E-0437-BDD399DFD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8" t="4199" r="9416" b="13529"/>
          <a:stretch/>
        </p:blipFill>
        <p:spPr bwMode="auto">
          <a:xfrm rot="17322012">
            <a:off x="288984" y="1573638"/>
            <a:ext cx="4472797" cy="447279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A49F2089-0BE3-E983-A3DD-2D8228C578D1}"/>
              </a:ext>
            </a:extLst>
          </p:cNvPr>
          <p:cNvSpPr txBox="1"/>
          <p:nvPr/>
        </p:nvSpPr>
        <p:spPr>
          <a:xfrm>
            <a:off x="5042139" y="1691067"/>
            <a:ext cx="4675518" cy="44858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LATTANTE COSCIENTE</a:t>
            </a:r>
          </a:p>
        </p:txBody>
      </p:sp>
    </p:spTree>
    <p:extLst>
      <p:ext uri="{BB962C8B-B14F-4D97-AF65-F5344CB8AC3E}">
        <p14:creationId xmlns:p14="http://schemas.microsoft.com/office/powerpoint/2010/main" val="2795424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46DDF434-C957-F4E7-4614-0C8DD8FAD8BA}"/>
              </a:ext>
            </a:extLst>
          </p:cNvPr>
          <p:cNvSpPr txBox="1"/>
          <p:nvPr/>
        </p:nvSpPr>
        <p:spPr>
          <a:xfrm>
            <a:off x="0" y="1338697"/>
            <a:ext cx="10301808" cy="3662219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5472000" bIns="0" anchor="ctr">
            <a:noAutofit/>
          </a:bodyPr>
          <a:lstStyle/>
          <a:p>
            <a:pPr algn="r">
              <a:lnSpc>
                <a:spcPts val="4400"/>
              </a:lnSpc>
              <a:spcBef>
                <a:spcPct val="0"/>
              </a:spcBef>
              <a:buFontTx/>
              <a:buNone/>
            </a:pPr>
            <a:r>
              <a:rPr lang="it-IT" altLang="it-IT" sz="4300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PERCHÉ</a:t>
            </a:r>
            <a:br>
              <a:rPr lang="it-IT" altLang="it-IT" sz="4300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4300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MIA MAMMA</a:t>
            </a:r>
            <a:br>
              <a:rPr lang="it-IT" altLang="it-IT" sz="4300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4300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CONOSCE</a:t>
            </a:r>
          </a:p>
          <a:p>
            <a:pPr algn="r">
              <a:lnSpc>
                <a:spcPts val="4400"/>
              </a:lnSpc>
              <a:spcBef>
                <a:spcPct val="0"/>
              </a:spcBef>
              <a:buFontTx/>
              <a:buNone/>
            </a:pPr>
            <a:r>
              <a:rPr lang="it-IT" altLang="it-IT" sz="4300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MANOVRE</a:t>
            </a:r>
          </a:p>
          <a:p>
            <a:pPr algn="r">
              <a:lnSpc>
                <a:spcPts val="4400"/>
              </a:lnSpc>
              <a:spcBef>
                <a:spcPct val="0"/>
              </a:spcBef>
              <a:buFontTx/>
              <a:buNone/>
            </a:pPr>
            <a:r>
              <a:rPr lang="it-IT" altLang="it-IT" sz="4300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DISOSTRUZIONE?</a:t>
            </a:r>
          </a:p>
        </p:txBody>
      </p:sp>
      <p:pic>
        <p:nvPicPr>
          <p:cNvPr id="11" name="Immagine 10" descr="Immagine che contiene Viso umano, persona, vestiti, bambino&#10;&#10;Descrizione generata automaticamente">
            <a:extLst>
              <a:ext uri="{FF2B5EF4-FFF2-40B4-BE49-F238E27FC236}">
                <a16:creationId xmlns:a16="http://schemas.microsoft.com/office/drawing/2014/main" xmlns="" id="{C7803C22-93C0-0CB4-024C-CF3F40B62B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69" t="19507" r="14669" b="-9309"/>
          <a:stretch/>
        </p:blipFill>
        <p:spPr>
          <a:xfrm>
            <a:off x="1925470" y="518387"/>
            <a:ext cx="8361530" cy="50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35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136FDAE-31A2-C14B-E3AA-62295B4D4375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xmlns="" id="{DE20A90E-3745-8F01-9D6C-C440FA0C6A30}"/>
              </a:ext>
            </a:extLst>
          </p:cNvPr>
          <p:cNvSpPr/>
          <p:nvPr/>
        </p:nvSpPr>
        <p:spPr bwMode="auto">
          <a:xfrm>
            <a:off x="288984" y="2471083"/>
            <a:ext cx="9709032" cy="278008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C7DE38E6-3652-EDB4-FE62-D50B18A3B391}"/>
              </a:ext>
            </a:extLst>
          </p:cNvPr>
          <p:cNvSpPr txBox="1"/>
          <p:nvPr/>
        </p:nvSpPr>
        <p:spPr>
          <a:xfrm>
            <a:off x="5042139" y="3193695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Posizionare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il lattante prono (pancia in giù)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sull’avambraccio.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endParaRPr lang="it-IT" altLang="it-IT" sz="2800" u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Posizionare a sua volta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l’avambraccio sulla coscia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dello stesso lato,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per garantire la stabilità.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A49F2089-0BE3-E983-A3DD-2D8228C578D1}"/>
              </a:ext>
            </a:extLst>
          </p:cNvPr>
          <p:cNvSpPr txBox="1"/>
          <p:nvPr/>
        </p:nvSpPr>
        <p:spPr>
          <a:xfrm>
            <a:off x="5042139" y="1691067"/>
            <a:ext cx="4675518" cy="44858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LATTANTE COSCIENTE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B0A058ED-4B8B-FAB3-B04C-EAE00287D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9" t="6899" r="13463"/>
          <a:stretch/>
        </p:blipFill>
        <p:spPr bwMode="auto">
          <a:xfrm>
            <a:off x="288984" y="1573638"/>
            <a:ext cx="4472797" cy="447279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796695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136FDAE-31A2-C14B-E3AA-62295B4D4375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xmlns="" id="{DE20A90E-3745-8F01-9D6C-C440FA0C6A30}"/>
              </a:ext>
            </a:extLst>
          </p:cNvPr>
          <p:cNvSpPr/>
          <p:nvPr/>
        </p:nvSpPr>
        <p:spPr bwMode="auto">
          <a:xfrm>
            <a:off x="288984" y="2471083"/>
            <a:ext cx="9709032" cy="2780080"/>
          </a:xfrm>
          <a:prstGeom prst="roundRect">
            <a:avLst/>
          </a:prstGeom>
          <a:solidFill>
            <a:srgbClr val="FF0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C7DE38E6-3652-EDB4-FE62-D50B18A3B391}"/>
              </a:ext>
            </a:extLst>
          </p:cNvPr>
          <p:cNvSpPr txBox="1"/>
          <p:nvPr/>
        </p:nvSpPr>
        <p:spPr>
          <a:xfrm>
            <a:off x="5042139" y="2282371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EFFETTUA SUBITO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MANOVRE DI DISOSTRUZIONE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A49F2089-0BE3-E983-A3DD-2D8228C578D1}"/>
              </a:ext>
            </a:extLst>
          </p:cNvPr>
          <p:cNvSpPr txBox="1"/>
          <p:nvPr/>
        </p:nvSpPr>
        <p:spPr>
          <a:xfrm>
            <a:off x="5042139" y="1691067"/>
            <a:ext cx="4675518" cy="44858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LATTANTE COSCIENTE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B0A058ED-4B8B-FAB3-B04C-EAE00287D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9" t="6899" r="13463"/>
          <a:stretch/>
        </p:blipFill>
        <p:spPr bwMode="auto">
          <a:xfrm>
            <a:off x="288984" y="1573638"/>
            <a:ext cx="4472797" cy="447279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2F8FA345-36A2-872A-8E75-7433FFC8958B}"/>
              </a:ext>
            </a:extLst>
          </p:cNvPr>
          <p:cNvSpPr txBox="1"/>
          <p:nvPr/>
        </p:nvSpPr>
        <p:spPr>
          <a:xfrm>
            <a:off x="5042139" y="4226943"/>
            <a:ext cx="4675518" cy="1000346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000"/>
              </a:lnSpc>
              <a:spcBef>
                <a:spcPts val="0"/>
              </a:spcBef>
              <a:buFontTx/>
              <a:buNone/>
            </a:pPr>
            <a:r>
              <a:rPr lang="it-IT" altLang="it-IT" sz="36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PACCHE</a:t>
            </a:r>
          </a:p>
          <a:p>
            <a:pPr algn="ctr">
              <a:lnSpc>
                <a:spcPts val="3000"/>
              </a:lnSpc>
              <a:spcBef>
                <a:spcPts val="0"/>
              </a:spcBef>
              <a:buFontTx/>
              <a:buNone/>
            </a:pPr>
            <a:r>
              <a:rPr lang="it-IT" altLang="it-IT" sz="36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INTERSCAPOLARI</a:t>
            </a:r>
          </a:p>
        </p:txBody>
      </p:sp>
      <p:sp>
        <p:nvSpPr>
          <p:cNvPr id="5" name="Triangolo 4">
            <a:extLst>
              <a:ext uri="{FF2B5EF4-FFF2-40B4-BE49-F238E27FC236}">
                <a16:creationId xmlns:a16="http://schemas.microsoft.com/office/drawing/2014/main" xmlns="" id="{E606B255-DB71-8B4C-FAC0-7520A321C266}"/>
              </a:ext>
            </a:extLst>
          </p:cNvPr>
          <p:cNvSpPr/>
          <p:nvPr/>
        </p:nvSpPr>
        <p:spPr bwMode="auto">
          <a:xfrm rot="10800000">
            <a:off x="6758797" y="3536830"/>
            <a:ext cx="1242204" cy="603849"/>
          </a:xfrm>
          <a:prstGeom prst="triangl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681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136FDAE-31A2-C14B-E3AA-62295B4D4375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xmlns="" id="{1F3B9A8B-56A7-B5FA-DDA3-1D158C152C0C}"/>
              </a:ext>
            </a:extLst>
          </p:cNvPr>
          <p:cNvCxnSpPr>
            <a:cxnSpLocks/>
          </p:cNvCxnSpPr>
          <p:nvPr/>
        </p:nvCxnSpPr>
        <p:spPr bwMode="auto">
          <a:xfrm>
            <a:off x="6583660" y="6504553"/>
            <a:ext cx="37033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9A0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xmlns="" id="{DE20A90E-3745-8F01-9D6C-C440FA0C6A30}"/>
              </a:ext>
            </a:extLst>
          </p:cNvPr>
          <p:cNvSpPr/>
          <p:nvPr/>
        </p:nvSpPr>
        <p:spPr bwMode="auto">
          <a:xfrm>
            <a:off x="288984" y="2471083"/>
            <a:ext cx="9709032" cy="278008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A49F2089-0BE3-E983-A3DD-2D8228C578D1}"/>
              </a:ext>
            </a:extLst>
          </p:cNvPr>
          <p:cNvSpPr txBox="1"/>
          <p:nvPr/>
        </p:nvSpPr>
        <p:spPr>
          <a:xfrm>
            <a:off x="5042139" y="1691067"/>
            <a:ext cx="4675518" cy="44858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LATTANTE COSCIENTE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B0A058ED-4B8B-FAB3-B04C-EAE00287D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7" t="1268" r="5447" b="2933"/>
          <a:stretch/>
        </p:blipFill>
        <p:spPr bwMode="auto">
          <a:xfrm>
            <a:off x="288984" y="1573638"/>
            <a:ext cx="4472797" cy="447279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DEC3968C-2B20-17AB-845B-40F1F3B51DED}"/>
              </a:ext>
            </a:extLst>
          </p:cNvPr>
          <p:cNvSpPr txBox="1"/>
          <p:nvPr/>
        </p:nvSpPr>
        <p:spPr>
          <a:xfrm>
            <a:off x="5042139" y="3193695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Girare il bambino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sull’altro avambraccio,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sempre con il capo in basso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rispetto al corpo,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assicurandolo sul piano rigido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formato da avambraccio e coscia</a:t>
            </a:r>
          </a:p>
        </p:txBody>
      </p:sp>
    </p:spTree>
    <p:extLst>
      <p:ext uri="{BB962C8B-B14F-4D97-AF65-F5344CB8AC3E}">
        <p14:creationId xmlns:p14="http://schemas.microsoft.com/office/powerpoint/2010/main" val="1347481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2D10158D-56DF-B474-A6EA-DE0CA1411B08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xmlns="" id="{2D386037-3D40-34B5-4ECF-DE8068F03881}"/>
              </a:ext>
            </a:extLst>
          </p:cNvPr>
          <p:cNvCxnSpPr>
            <a:cxnSpLocks/>
          </p:cNvCxnSpPr>
          <p:nvPr/>
        </p:nvCxnSpPr>
        <p:spPr bwMode="auto">
          <a:xfrm>
            <a:off x="6583660" y="6504553"/>
            <a:ext cx="37033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9A0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xmlns="" id="{A0857FCA-8876-1DE4-3036-D96E58D82383}"/>
              </a:ext>
            </a:extLst>
          </p:cNvPr>
          <p:cNvSpPr/>
          <p:nvPr/>
        </p:nvSpPr>
        <p:spPr bwMode="auto">
          <a:xfrm>
            <a:off x="288984" y="2471083"/>
            <a:ext cx="9709032" cy="2780080"/>
          </a:xfrm>
          <a:prstGeom prst="roundRect">
            <a:avLst/>
          </a:prstGeom>
          <a:solidFill>
            <a:srgbClr val="FF0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B4463380-A4F4-F6E4-6B74-589CDC15D3E2}"/>
              </a:ext>
            </a:extLst>
          </p:cNvPr>
          <p:cNvSpPr txBox="1"/>
          <p:nvPr/>
        </p:nvSpPr>
        <p:spPr>
          <a:xfrm>
            <a:off x="5042139" y="2282371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xmlns="" id="{271BC61B-2E00-205B-D099-04C72A35231B}"/>
              </a:ext>
            </a:extLst>
          </p:cNvPr>
          <p:cNvSpPr txBox="1"/>
          <p:nvPr/>
        </p:nvSpPr>
        <p:spPr>
          <a:xfrm>
            <a:off x="5042139" y="1691067"/>
            <a:ext cx="4675518" cy="44858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LATTANTE COSCIENTE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xmlns="" id="{CDF65217-4648-9FFB-D326-DE753875212B}"/>
              </a:ext>
            </a:extLst>
          </p:cNvPr>
          <p:cNvSpPr txBox="1"/>
          <p:nvPr/>
        </p:nvSpPr>
        <p:spPr>
          <a:xfrm>
            <a:off x="5042139" y="4088921"/>
            <a:ext cx="4675518" cy="1000346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000"/>
              </a:lnSpc>
              <a:spcBef>
                <a:spcPts val="0"/>
              </a:spcBef>
              <a:buFontTx/>
              <a:buNone/>
            </a:pPr>
            <a:r>
              <a:rPr lang="it-IT" altLang="it-IT" sz="36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COMPRESSIONI</a:t>
            </a:r>
          </a:p>
          <a:p>
            <a:pPr algn="ctr">
              <a:lnSpc>
                <a:spcPts val="3000"/>
              </a:lnSpc>
              <a:spcBef>
                <a:spcPts val="0"/>
              </a:spcBef>
              <a:buFontTx/>
              <a:buNone/>
            </a:pPr>
            <a:r>
              <a:rPr lang="it-IT" altLang="it-IT" sz="36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TORACICHE LENTE</a:t>
            </a:r>
          </a:p>
          <a:p>
            <a:pPr algn="ctr">
              <a:lnSpc>
                <a:spcPts val="3000"/>
              </a:lnSpc>
              <a:spcBef>
                <a:spcPts val="0"/>
              </a:spcBef>
              <a:buFontTx/>
              <a:buNone/>
            </a:pPr>
            <a:r>
              <a:rPr lang="it-IT" altLang="it-IT" sz="36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PROFONDE</a:t>
            </a:r>
          </a:p>
        </p:txBody>
      </p:sp>
      <p:sp>
        <p:nvSpPr>
          <p:cNvPr id="29" name="Triangolo 28">
            <a:extLst>
              <a:ext uri="{FF2B5EF4-FFF2-40B4-BE49-F238E27FC236}">
                <a16:creationId xmlns:a16="http://schemas.microsoft.com/office/drawing/2014/main" xmlns="" id="{06314591-A78C-F9E3-3AF2-F1E6B5CACA5A}"/>
              </a:ext>
            </a:extLst>
          </p:cNvPr>
          <p:cNvSpPr/>
          <p:nvPr/>
        </p:nvSpPr>
        <p:spPr bwMode="auto">
          <a:xfrm rot="10800000">
            <a:off x="6758797" y="3200400"/>
            <a:ext cx="1242204" cy="603849"/>
          </a:xfrm>
          <a:prstGeom prst="triangl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C3E8AD-D644-4DC5-0646-483893AA1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7" t="1268" r="5447" b="2933"/>
          <a:stretch/>
        </p:blipFill>
        <p:spPr bwMode="auto">
          <a:xfrm>
            <a:off x="288984" y="1573638"/>
            <a:ext cx="4472797" cy="447279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48262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2D10158D-56DF-B474-A6EA-DE0CA1411B08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xmlns="" id="{2D386037-3D40-34B5-4ECF-DE8068F03881}"/>
              </a:ext>
            </a:extLst>
          </p:cNvPr>
          <p:cNvCxnSpPr>
            <a:cxnSpLocks/>
          </p:cNvCxnSpPr>
          <p:nvPr/>
        </p:nvCxnSpPr>
        <p:spPr bwMode="auto">
          <a:xfrm>
            <a:off x="6583660" y="6504553"/>
            <a:ext cx="37033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9A0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xmlns="" id="{A0857FCA-8876-1DE4-3036-D96E58D82383}"/>
              </a:ext>
            </a:extLst>
          </p:cNvPr>
          <p:cNvSpPr/>
          <p:nvPr/>
        </p:nvSpPr>
        <p:spPr bwMode="auto">
          <a:xfrm>
            <a:off x="288984" y="2471083"/>
            <a:ext cx="9709032" cy="2780080"/>
          </a:xfrm>
          <a:prstGeom prst="roundRect">
            <a:avLst/>
          </a:prstGeom>
          <a:solidFill>
            <a:srgbClr val="FF0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B4463380-A4F4-F6E4-6B74-589CDC15D3E2}"/>
              </a:ext>
            </a:extLst>
          </p:cNvPr>
          <p:cNvSpPr txBox="1"/>
          <p:nvPr/>
        </p:nvSpPr>
        <p:spPr>
          <a:xfrm>
            <a:off x="2805741" y="2094145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xmlns="" id="{271BC61B-2E00-205B-D099-04C72A35231B}"/>
              </a:ext>
            </a:extLst>
          </p:cNvPr>
          <p:cNvSpPr txBox="1"/>
          <p:nvPr/>
        </p:nvSpPr>
        <p:spPr>
          <a:xfrm>
            <a:off x="2805741" y="1691067"/>
            <a:ext cx="4675518" cy="44858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LATTANTE COSCIENTE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xmlns="" id="{CDF65217-4648-9FFB-D326-DE753875212B}"/>
              </a:ext>
            </a:extLst>
          </p:cNvPr>
          <p:cNvSpPr txBox="1"/>
          <p:nvPr/>
        </p:nvSpPr>
        <p:spPr>
          <a:xfrm>
            <a:off x="2805741" y="4121081"/>
            <a:ext cx="4675518" cy="1000346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000"/>
              </a:lnSpc>
              <a:spcBef>
                <a:spcPts val="0"/>
              </a:spcBef>
              <a:buFontTx/>
              <a:buNone/>
            </a:pPr>
            <a:r>
              <a:rPr lang="it-IT" altLang="it-IT" sz="36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ALTERNANDO 5 PACCHE INTERSCAPOLARI</a:t>
            </a:r>
          </a:p>
          <a:p>
            <a:pPr algn="ctr">
              <a:lnSpc>
                <a:spcPts val="3000"/>
              </a:lnSpc>
              <a:spcBef>
                <a:spcPts val="0"/>
              </a:spcBef>
              <a:buFontTx/>
              <a:buNone/>
            </a:pPr>
            <a:r>
              <a:rPr lang="it-IT" altLang="it-IT" sz="36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5 COMPRESSIONI TORACICHE </a:t>
            </a:r>
          </a:p>
          <a:p>
            <a:pPr algn="ctr">
              <a:lnSpc>
                <a:spcPts val="3000"/>
              </a:lnSpc>
              <a:spcBef>
                <a:spcPts val="0"/>
              </a:spcBef>
              <a:buFontTx/>
              <a:buNone/>
            </a:pPr>
            <a:r>
              <a:rPr lang="it-IT" altLang="it-IT" sz="36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FINO A DISOSTRUZIONE AVVENUTA </a:t>
            </a:r>
          </a:p>
          <a:p>
            <a:pPr algn="ctr">
              <a:lnSpc>
                <a:spcPts val="3000"/>
              </a:lnSpc>
              <a:spcBef>
                <a:spcPts val="0"/>
              </a:spcBef>
              <a:buFontTx/>
              <a:buNone/>
            </a:pPr>
            <a:r>
              <a:rPr lang="it-IT" altLang="it-IT" sz="36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FINO A BAMBINO INCOSCIENTE</a:t>
            </a:r>
          </a:p>
          <a:p>
            <a:pPr algn="ctr">
              <a:lnSpc>
                <a:spcPts val="3000"/>
              </a:lnSpc>
              <a:spcBef>
                <a:spcPts val="0"/>
              </a:spcBef>
              <a:buFontTx/>
              <a:buNone/>
            </a:pPr>
            <a:endParaRPr lang="it-IT" altLang="it-IT" sz="3600" b="1" u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riangolo 28">
            <a:extLst>
              <a:ext uri="{FF2B5EF4-FFF2-40B4-BE49-F238E27FC236}">
                <a16:creationId xmlns:a16="http://schemas.microsoft.com/office/drawing/2014/main" xmlns="" id="{06314591-A78C-F9E3-3AF2-F1E6B5CACA5A}"/>
              </a:ext>
            </a:extLst>
          </p:cNvPr>
          <p:cNvSpPr/>
          <p:nvPr/>
        </p:nvSpPr>
        <p:spPr bwMode="auto">
          <a:xfrm rot="10800000">
            <a:off x="4522399" y="2969044"/>
            <a:ext cx="1242204" cy="603849"/>
          </a:xfrm>
          <a:prstGeom prst="triangl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696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2D10158D-56DF-B474-A6EA-DE0CA1411B08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5411E2F-F24F-64C5-AE49-97248B627969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xmlns="" id="{704614DC-CD6B-513B-8414-C82BB3A2CD54}"/>
              </a:ext>
            </a:extLst>
          </p:cNvPr>
          <p:cNvSpPr/>
          <p:nvPr/>
        </p:nvSpPr>
        <p:spPr bwMode="auto">
          <a:xfrm>
            <a:off x="288984" y="2309502"/>
            <a:ext cx="9709032" cy="1922557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98208DAD-86EB-E59D-8B48-1B641A08428A}"/>
              </a:ext>
            </a:extLst>
          </p:cNvPr>
          <p:cNvSpPr txBox="1"/>
          <p:nvPr/>
        </p:nvSpPr>
        <p:spPr>
          <a:xfrm>
            <a:off x="5042139" y="2619219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TOSSISCE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EMETTE ALCUN SUONO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SMETTE DI RESPIRARE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MANI AL COLLO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65C51EBA-5D78-491B-FEAE-3A910208C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t="4669" r="7155" b="32317"/>
          <a:stretch/>
        </p:blipFill>
        <p:spPr bwMode="auto">
          <a:xfrm>
            <a:off x="288984" y="1573638"/>
            <a:ext cx="4472797" cy="447279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0730402F-D916-063F-D56C-28AEF658955A}"/>
              </a:ext>
            </a:extLst>
          </p:cNvPr>
          <p:cNvSpPr txBox="1"/>
          <p:nvPr/>
        </p:nvSpPr>
        <p:spPr>
          <a:xfrm>
            <a:off x="5042139" y="1691067"/>
            <a:ext cx="4675518" cy="44858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BAMBINO COSCIENTE</a:t>
            </a:r>
          </a:p>
        </p:txBody>
      </p:sp>
    </p:spTree>
    <p:extLst>
      <p:ext uri="{BB962C8B-B14F-4D97-AF65-F5344CB8AC3E}">
        <p14:creationId xmlns:p14="http://schemas.microsoft.com/office/powerpoint/2010/main" val="4259616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2D10158D-56DF-B474-A6EA-DE0CA1411B08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5411E2F-F24F-64C5-AE49-97248B627969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98208DAD-86EB-E59D-8B48-1B641A08428A}"/>
              </a:ext>
            </a:extLst>
          </p:cNvPr>
          <p:cNvSpPr txBox="1"/>
          <p:nvPr/>
        </p:nvSpPr>
        <p:spPr>
          <a:xfrm>
            <a:off x="5042139" y="2619219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TOSSISCE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EMETTE ALCUN SUONO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SMETTE DI RESPIRARE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MANI AL COLLO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8D29DEB6-5057-EB19-2D27-1CEBD3D16143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xmlns="" id="{38EEC1C0-D128-1AF4-0496-C14DCA5DF521}"/>
              </a:ext>
            </a:extLst>
          </p:cNvPr>
          <p:cNvSpPr/>
          <p:nvPr/>
        </p:nvSpPr>
        <p:spPr bwMode="auto">
          <a:xfrm>
            <a:off x="288984" y="2309502"/>
            <a:ext cx="9709032" cy="1922557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117B3B1F-817A-4599-F5B4-6273105253FB}"/>
              </a:ext>
            </a:extLst>
          </p:cNvPr>
          <p:cNvSpPr txBox="1"/>
          <p:nvPr/>
        </p:nvSpPr>
        <p:spPr>
          <a:xfrm>
            <a:off x="5042139" y="2783121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4700"/>
              </a:lnSpc>
              <a:spcBef>
                <a:spcPts val="0"/>
              </a:spcBef>
              <a:buFontTx/>
              <a:buNone/>
            </a:pPr>
            <a:r>
              <a:rPr lang="it-IT" altLang="it-IT" sz="60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COSA FARE?</a:t>
            </a:r>
          </a:p>
          <a:p>
            <a:pPr algn="ctr">
              <a:lnSpc>
                <a:spcPts val="4700"/>
              </a:lnSpc>
              <a:spcBef>
                <a:spcPts val="0"/>
              </a:spcBef>
              <a:buFontTx/>
              <a:buNone/>
            </a:pPr>
            <a:r>
              <a:rPr lang="it-IT" altLang="it-IT" sz="60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CHIAMA AIUTO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B7A04F5C-BFA3-E6F0-763A-C15EB368E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t="4200" r="36138" b="18741"/>
          <a:stretch/>
        </p:blipFill>
        <p:spPr bwMode="auto">
          <a:xfrm>
            <a:off x="288984" y="1573638"/>
            <a:ext cx="4472797" cy="447279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DE5EFFD3-B1F2-12F6-86C1-501DCB049B5B}"/>
              </a:ext>
            </a:extLst>
          </p:cNvPr>
          <p:cNvSpPr txBox="1"/>
          <p:nvPr/>
        </p:nvSpPr>
        <p:spPr>
          <a:xfrm>
            <a:off x="5042139" y="1691067"/>
            <a:ext cx="4675518" cy="44858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BAMBINO COSCIENTE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97193543-E610-522F-37AE-8A2BAEC64B37}"/>
              </a:ext>
            </a:extLst>
          </p:cNvPr>
          <p:cNvSpPr txBox="1"/>
          <p:nvPr/>
        </p:nvSpPr>
        <p:spPr>
          <a:xfrm>
            <a:off x="5042138" y="4434023"/>
            <a:ext cx="4740217" cy="1700289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2400"/>
              </a:lnSpc>
              <a:spcBef>
                <a:spcPts val="0"/>
              </a:spcBef>
              <a:buFontTx/>
              <a:buNone/>
            </a:pPr>
            <a:r>
              <a:rPr lang="it-IT" altLang="it-IT" sz="2400" u="none" dirty="0">
                <a:latin typeface="Calibri" panose="020F0502020204030204" pitchFamily="34" charset="0"/>
                <a:cs typeface="Calibri" panose="020F0502020204030204" pitchFamily="34" charset="0"/>
              </a:rPr>
              <a:t>Chiamate subito aiuto generico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buFontTx/>
              <a:buNone/>
            </a:pPr>
            <a:r>
              <a:rPr lang="it-IT" altLang="it-IT" sz="2400" u="none" dirty="0">
                <a:latin typeface="Calibri" panose="020F0502020204030204" pitchFamily="34" charset="0"/>
                <a:cs typeface="Calibri" panose="020F0502020204030204" pitchFamily="34" charset="0"/>
              </a:rPr>
              <a:t>Se siete in due, uno può allertare</a:t>
            </a:r>
          </a:p>
          <a:p>
            <a:pPr algn="ctr">
              <a:lnSpc>
                <a:spcPts val="27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il </a:t>
            </a: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NUMERO UNICO</a:t>
            </a:r>
          </a:p>
          <a:p>
            <a:pPr algn="ctr">
              <a:lnSpc>
                <a:spcPts val="25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LE EMERGENZE</a:t>
            </a:r>
          </a:p>
          <a:p>
            <a:pPr algn="ctr">
              <a:lnSpc>
                <a:spcPts val="4400"/>
              </a:lnSpc>
              <a:spcBef>
                <a:spcPts val="0"/>
              </a:spcBef>
              <a:buFontTx/>
              <a:buNone/>
            </a:pPr>
            <a:r>
              <a:rPr lang="it-IT" altLang="it-IT" sz="54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112</a:t>
            </a:r>
          </a:p>
        </p:txBody>
      </p:sp>
    </p:spTree>
    <p:extLst>
      <p:ext uri="{BB962C8B-B14F-4D97-AF65-F5344CB8AC3E}">
        <p14:creationId xmlns:p14="http://schemas.microsoft.com/office/powerpoint/2010/main" val="1937150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2D10158D-56DF-B474-A6EA-DE0CA1411B08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5411E2F-F24F-64C5-AE49-97248B627969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98208DAD-86EB-E59D-8B48-1B641A08428A}"/>
              </a:ext>
            </a:extLst>
          </p:cNvPr>
          <p:cNvSpPr txBox="1"/>
          <p:nvPr/>
        </p:nvSpPr>
        <p:spPr>
          <a:xfrm>
            <a:off x="5042139" y="2619219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TOSSISCE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EMETTE ALCUN SUONO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SMETTE DI RESPIRARE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MANI AL COLLO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8D29DEB6-5057-EB19-2D27-1CEBD3D16143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xmlns="" id="{38EEC1C0-D128-1AF4-0496-C14DCA5DF521}"/>
              </a:ext>
            </a:extLst>
          </p:cNvPr>
          <p:cNvSpPr/>
          <p:nvPr/>
        </p:nvSpPr>
        <p:spPr bwMode="auto">
          <a:xfrm>
            <a:off x="288984" y="2309502"/>
            <a:ext cx="9709032" cy="1922557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117B3B1F-817A-4599-F5B4-6273105253FB}"/>
              </a:ext>
            </a:extLst>
          </p:cNvPr>
          <p:cNvSpPr txBox="1"/>
          <p:nvPr/>
        </p:nvSpPr>
        <p:spPr>
          <a:xfrm>
            <a:off x="5042139" y="2729882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4700"/>
              </a:lnSpc>
              <a:spcBef>
                <a:spcPts val="0"/>
              </a:spcBef>
              <a:buFontTx/>
              <a:buNone/>
            </a:pPr>
            <a:r>
              <a:rPr lang="it-IT" altLang="it-IT" sz="60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MANOVRA</a:t>
            </a:r>
          </a:p>
          <a:p>
            <a:pPr algn="ctr">
              <a:lnSpc>
                <a:spcPts val="4700"/>
              </a:lnSpc>
              <a:spcBef>
                <a:spcPts val="0"/>
              </a:spcBef>
              <a:buFontTx/>
              <a:buNone/>
            </a:pPr>
            <a:r>
              <a:rPr lang="it-IT" altLang="it-IT" sz="60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</a:t>
            </a:r>
          </a:p>
          <a:p>
            <a:pPr algn="ctr">
              <a:lnSpc>
                <a:spcPts val="4700"/>
              </a:lnSpc>
              <a:spcBef>
                <a:spcPts val="0"/>
              </a:spcBef>
              <a:buFontTx/>
              <a:buNone/>
            </a:pPr>
            <a:r>
              <a:rPr lang="it-IT" altLang="it-IT" sz="60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HEIMLICH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B7A04F5C-BFA3-E6F0-763A-C15EB368E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" r="1956"/>
          <a:stretch/>
        </p:blipFill>
        <p:spPr bwMode="auto">
          <a:xfrm>
            <a:off x="288984" y="1573638"/>
            <a:ext cx="4472797" cy="447279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DE5EFFD3-B1F2-12F6-86C1-501DCB049B5B}"/>
              </a:ext>
            </a:extLst>
          </p:cNvPr>
          <p:cNvSpPr txBox="1"/>
          <p:nvPr/>
        </p:nvSpPr>
        <p:spPr>
          <a:xfrm>
            <a:off x="5042139" y="1691067"/>
            <a:ext cx="4675518" cy="44858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BAMBINO COSCIENTE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0AB9B499-D0BD-72F4-A15D-EE12F13B3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" t="-107" r="27079" b="55434"/>
          <a:stretch/>
        </p:blipFill>
        <p:spPr bwMode="auto">
          <a:xfrm>
            <a:off x="2538222" y="953675"/>
            <a:ext cx="2503917" cy="250391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638F6461-7260-C8E0-D611-836B39C0F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2" t="49276" r="11342" b="6512"/>
          <a:stretch/>
        </p:blipFill>
        <p:spPr bwMode="auto">
          <a:xfrm>
            <a:off x="3343664" y="3209450"/>
            <a:ext cx="2503917" cy="250391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737695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2D10158D-56DF-B474-A6EA-DE0CA1411B08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5411E2F-F24F-64C5-AE49-97248B627969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8D29DEB6-5057-EB19-2D27-1CEBD3D16143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xmlns="" id="{7224768C-AA45-85D0-AEFF-48C5067A6557}"/>
              </a:ext>
            </a:extLst>
          </p:cNvPr>
          <p:cNvSpPr/>
          <p:nvPr/>
        </p:nvSpPr>
        <p:spPr bwMode="auto">
          <a:xfrm>
            <a:off x="288984" y="2471083"/>
            <a:ext cx="9709032" cy="278008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98D6FC00-3405-4A12-8124-D8D4EE5E951E}"/>
              </a:ext>
            </a:extLst>
          </p:cNvPr>
          <p:cNvSpPr txBox="1"/>
          <p:nvPr/>
        </p:nvSpPr>
        <p:spPr>
          <a:xfrm>
            <a:off x="5042139" y="2526268"/>
            <a:ext cx="4675518" cy="264066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Individuare una zona tra sterno e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ombelico con il pollice e l’indice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formare una “C”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che colleghi il margine inferiore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dello sterno all’ombelico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189510FF-6D72-12A4-98B3-76011CE85B51}"/>
              </a:ext>
            </a:extLst>
          </p:cNvPr>
          <p:cNvSpPr txBox="1"/>
          <p:nvPr/>
        </p:nvSpPr>
        <p:spPr>
          <a:xfrm>
            <a:off x="5042139" y="1691067"/>
            <a:ext cx="4675518" cy="44858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BAMBINO COSCIENTE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B26DE3BC-0322-39DE-F230-CE2F6A0D7B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3" t="10068" r="21877" b="40226"/>
          <a:stretch/>
        </p:blipFill>
        <p:spPr bwMode="auto">
          <a:xfrm>
            <a:off x="288984" y="1573638"/>
            <a:ext cx="4472797" cy="447279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838937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2D10158D-56DF-B474-A6EA-DE0CA1411B08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5411E2F-F24F-64C5-AE49-97248B627969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8D29DEB6-5057-EB19-2D27-1CEBD3D16143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xmlns="" id="{7224768C-AA45-85D0-AEFF-48C5067A6557}"/>
              </a:ext>
            </a:extLst>
          </p:cNvPr>
          <p:cNvSpPr/>
          <p:nvPr/>
        </p:nvSpPr>
        <p:spPr bwMode="auto">
          <a:xfrm>
            <a:off x="288984" y="2471083"/>
            <a:ext cx="9709032" cy="2780080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98D6FC00-3405-4A12-8124-D8D4EE5E951E}"/>
              </a:ext>
            </a:extLst>
          </p:cNvPr>
          <p:cNvSpPr txBox="1"/>
          <p:nvPr/>
        </p:nvSpPr>
        <p:spPr>
          <a:xfrm>
            <a:off x="5042139" y="2862699"/>
            <a:ext cx="4675518" cy="264066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Inserire la mano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nella zona delimitata in precedenza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tra sterno e ombelico;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porre il pugno dell’altra mano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all’interno di questa “C” 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avendo cura di mantenere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il pollice all’interno delle altre dita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per creare una superficie piana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endParaRPr lang="it-IT" altLang="it-IT" sz="2800" u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endParaRPr lang="it-IT" altLang="it-IT" sz="2800" u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189510FF-6D72-12A4-98B3-76011CE85B51}"/>
              </a:ext>
            </a:extLst>
          </p:cNvPr>
          <p:cNvSpPr txBox="1"/>
          <p:nvPr/>
        </p:nvSpPr>
        <p:spPr>
          <a:xfrm>
            <a:off x="5042139" y="1691067"/>
            <a:ext cx="4675518" cy="44858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BAMBINO COSCIENTE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B26DE3BC-0322-39DE-F230-CE2F6A0D7B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4622" b="730"/>
          <a:stretch/>
        </p:blipFill>
        <p:spPr bwMode="auto">
          <a:xfrm>
            <a:off x="288984" y="1573638"/>
            <a:ext cx="4472797" cy="447279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750852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4A133F0E-7890-0B69-B91B-F75AB8931657}"/>
              </a:ext>
            </a:extLst>
          </p:cNvPr>
          <p:cNvSpPr txBox="1"/>
          <p:nvPr/>
        </p:nvSpPr>
        <p:spPr>
          <a:xfrm>
            <a:off x="699272" y="777061"/>
            <a:ext cx="8810488" cy="4663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sz="4400" b="1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NUMERI</a:t>
            </a:r>
            <a:endParaRPr lang="it-IT" altLang="it-IT" sz="4400" i="1" u="none" dirty="0">
              <a:solidFill>
                <a:srgbClr val="09A0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1B0E8C5-8B67-92D3-783A-B98E1AAF76C6}"/>
              </a:ext>
            </a:extLst>
          </p:cNvPr>
          <p:cNvSpPr txBox="1"/>
          <p:nvPr/>
        </p:nvSpPr>
        <p:spPr>
          <a:xfrm>
            <a:off x="0" y="1338697"/>
            <a:ext cx="10301808" cy="3662219"/>
          </a:xfrm>
          <a:prstGeom prst="rect">
            <a:avLst/>
          </a:prstGeom>
          <a:solidFill>
            <a:srgbClr val="09A05A"/>
          </a:solidFill>
        </p:spPr>
        <p:txBody>
          <a:bodyPr wrap="none" lIns="4680000" tIns="0" rIns="0" bIns="0" anchor="ctr">
            <a:noAutofit/>
          </a:bodyPr>
          <a:lstStyle/>
          <a:p>
            <a:pPr>
              <a:lnSpc>
                <a:spcPts val="6000"/>
              </a:lnSpc>
              <a:spcBef>
                <a:spcPct val="0"/>
              </a:spcBef>
              <a:buFontTx/>
              <a:buNone/>
            </a:pPr>
            <a:r>
              <a:rPr lang="it-IT" altLang="it-IT" sz="6600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Circa 50 morti</a:t>
            </a:r>
          </a:p>
          <a:p>
            <a:pPr>
              <a:lnSpc>
                <a:spcPts val="6000"/>
              </a:lnSpc>
              <a:spcBef>
                <a:spcPct val="0"/>
              </a:spcBef>
              <a:buFontTx/>
              <a:buNone/>
            </a:pPr>
            <a:r>
              <a:rPr lang="it-IT" altLang="it-IT" sz="6600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l’anno</a:t>
            </a:r>
          </a:p>
          <a:p>
            <a:pPr>
              <a:lnSpc>
                <a:spcPts val="6000"/>
              </a:lnSpc>
              <a:spcBef>
                <a:spcPct val="0"/>
              </a:spcBef>
              <a:buFontTx/>
              <a:buNone/>
            </a:pPr>
            <a:r>
              <a:rPr lang="it-IT" altLang="it-IT" sz="6600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 gli 0 </a:t>
            </a:r>
          </a:p>
          <a:p>
            <a:pPr>
              <a:lnSpc>
                <a:spcPts val="6000"/>
              </a:lnSpc>
              <a:spcBef>
                <a:spcPct val="0"/>
              </a:spcBef>
              <a:buFontTx/>
              <a:buNone/>
            </a:pPr>
            <a:r>
              <a:rPr lang="it-IT" altLang="it-IT" sz="6600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i 14 anni</a:t>
            </a:r>
          </a:p>
        </p:txBody>
      </p:sp>
      <p:pic>
        <p:nvPicPr>
          <p:cNvPr id="8" name="Immagine 7" descr="Immagine che contiene vestiti, Viso umano, persona, bambino&#10;&#10;Descrizione generata automaticamente">
            <a:extLst>
              <a:ext uri="{FF2B5EF4-FFF2-40B4-BE49-F238E27FC236}">
                <a16:creationId xmlns:a16="http://schemas.microsoft.com/office/drawing/2014/main" xmlns="" id="{DCA5EC25-0559-7DA8-DF6B-DDA2949B65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3044" r="13910"/>
          <a:stretch/>
        </p:blipFill>
        <p:spPr>
          <a:xfrm>
            <a:off x="0" y="1495313"/>
            <a:ext cx="6002768" cy="498757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8BB271DE-14A8-97FE-08D2-786AEC2A5572}"/>
              </a:ext>
            </a:extLst>
          </p:cNvPr>
          <p:cNvSpPr txBox="1"/>
          <p:nvPr/>
        </p:nvSpPr>
        <p:spPr>
          <a:xfrm>
            <a:off x="6217920" y="5402284"/>
            <a:ext cx="3835926" cy="23403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it-IT" altLang="it-IT" sz="1800" b="1" u="none" dirty="0">
                <a:solidFill>
                  <a:srgbClr val="1B3B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Dati: Società Italiana di Pediatria, 2017</a:t>
            </a:r>
            <a:endParaRPr lang="it-IT" altLang="it-IT" sz="1800" u="none" dirty="0">
              <a:solidFill>
                <a:srgbClr val="1B3B7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C30F6FE1-1C0E-093A-F0E4-6D6231B6B4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04976" y="5685556"/>
            <a:ext cx="1048870" cy="63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29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2D10158D-56DF-B474-A6EA-DE0CA1411B08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5411E2F-F24F-64C5-AE49-97248B627969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8D29DEB6-5057-EB19-2D27-1CEBD3D16143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xmlns="" id="{7224768C-AA45-85D0-AEFF-48C5067A6557}"/>
              </a:ext>
            </a:extLst>
          </p:cNvPr>
          <p:cNvSpPr/>
          <p:nvPr/>
        </p:nvSpPr>
        <p:spPr bwMode="auto">
          <a:xfrm>
            <a:off x="288984" y="2471083"/>
            <a:ext cx="9709032" cy="2972185"/>
          </a:xfrm>
          <a:prstGeom prst="roundRect">
            <a:avLst/>
          </a:prstGeom>
          <a:solidFill>
            <a:srgbClr val="FF0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98D6FC00-3405-4A12-8124-D8D4EE5E951E}"/>
              </a:ext>
            </a:extLst>
          </p:cNvPr>
          <p:cNvSpPr txBox="1"/>
          <p:nvPr/>
        </p:nvSpPr>
        <p:spPr>
          <a:xfrm>
            <a:off x="5042139" y="2688112"/>
            <a:ext cx="4675518" cy="264066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2400"/>
              </a:lnSpc>
              <a:spcBef>
                <a:spcPts val="0"/>
              </a:spcBef>
              <a:buFontTx/>
              <a:buNone/>
            </a:pPr>
            <a:r>
              <a:rPr lang="it-IT" altLang="it-IT" sz="24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APPOGGIARE LA MANO CHE AVEVA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buFontTx/>
              <a:buNone/>
            </a:pPr>
            <a:r>
              <a:rPr lang="it-IT" altLang="it-IT" sz="24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DELIMITATO  LA ZONA DA COMPRIMERE;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buFontTx/>
              <a:buNone/>
            </a:pPr>
            <a:r>
              <a:rPr lang="it-IT" altLang="it-IT" sz="24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STACCARE LA PRIMA MANO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buFontTx/>
              <a:buNone/>
            </a:pPr>
            <a:r>
              <a:rPr lang="it-IT" altLang="it-IT" sz="24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PORLA AL DI SOPRA DELL’ALTRA;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buFontTx/>
              <a:buNone/>
            </a:pPr>
            <a:r>
              <a:rPr lang="it-IT" altLang="it-IT" sz="24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ESEGUIRE COMPRESSIONI CON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buFontTx/>
              <a:buNone/>
            </a:pPr>
            <a:r>
              <a:rPr lang="it-IT" altLang="it-IT" sz="24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DIREZIONE CONTEMPORANEAMENTE 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buFontTx/>
              <a:buNone/>
            </a:pPr>
            <a:r>
              <a:rPr lang="it-IT" altLang="it-IT" sz="24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ANTERO-POSTERIORE E PIEDI-TESTA 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buFontTx/>
              <a:buNone/>
            </a:pPr>
            <a:r>
              <a:rPr lang="it-IT" altLang="it-IT" sz="24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(MOVIMENTO “A CUCCHIAIO”)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buFontTx/>
              <a:buNone/>
            </a:pPr>
            <a:r>
              <a:rPr lang="it-IT" altLang="it-IT" sz="24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FINCHÉ RIMANE COSCIENTE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189510FF-6D72-12A4-98B3-76011CE85B51}"/>
              </a:ext>
            </a:extLst>
          </p:cNvPr>
          <p:cNvSpPr txBox="1"/>
          <p:nvPr/>
        </p:nvSpPr>
        <p:spPr>
          <a:xfrm>
            <a:off x="5042139" y="1691067"/>
            <a:ext cx="4675518" cy="44858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BAMBINO COSCIENTE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B26DE3BC-0322-39DE-F230-CE2F6A0D7B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4622" b="730"/>
          <a:stretch/>
        </p:blipFill>
        <p:spPr bwMode="auto">
          <a:xfrm>
            <a:off x="288984" y="1573638"/>
            <a:ext cx="4472797" cy="447279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555832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2D10158D-56DF-B474-A6EA-DE0CA1411B08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5411E2F-F24F-64C5-AE49-97248B627969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8D29DEB6-5057-EB19-2D27-1CEBD3D16143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xmlns="" id="{F7116C35-1E10-029F-D19E-A036E8F893AA}"/>
              </a:ext>
            </a:extLst>
          </p:cNvPr>
          <p:cNvSpPr/>
          <p:nvPr/>
        </p:nvSpPr>
        <p:spPr bwMode="auto">
          <a:xfrm>
            <a:off x="288984" y="2471083"/>
            <a:ext cx="9709032" cy="2780080"/>
          </a:xfrm>
          <a:prstGeom prst="roundRect">
            <a:avLst/>
          </a:prstGeom>
          <a:solidFill>
            <a:srgbClr val="FF0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FC9AADA2-AC33-ACD7-1F99-D67412BCE90D}"/>
              </a:ext>
            </a:extLst>
          </p:cNvPr>
          <p:cNvSpPr txBox="1"/>
          <p:nvPr/>
        </p:nvSpPr>
        <p:spPr>
          <a:xfrm>
            <a:off x="2805741" y="2283545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B4A7DFD0-F15E-5E60-0969-0F3C569C7A0D}"/>
              </a:ext>
            </a:extLst>
          </p:cNvPr>
          <p:cNvSpPr txBox="1"/>
          <p:nvPr/>
        </p:nvSpPr>
        <p:spPr>
          <a:xfrm>
            <a:off x="2805741" y="1691067"/>
            <a:ext cx="4675518" cy="44858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BAMBINO COSCIENTE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129429F5-D25B-6828-80C4-C97FEBB2291F}"/>
              </a:ext>
            </a:extLst>
          </p:cNvPr>
          <p:cNvSpPr txBox="1"/>
          <p:nvPr/>
        </p:nvSpPr>
        <p:spPr>
          <a:xfrm>
            <a:off x="2805741" y="3949832"/>
            <a:ext cx="4675518" cy="1000346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000"/>
              </a:lnSpc>
              <a:spcBef>
                <a:spcPts val="0"/>
              </a:spcBef>
              <a:buFontTx/>
              <a:buNone/>
            </a:pPr>
            <a:r>
              <a:rPr lang="it-IT" altLang="it-IT" sz="36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FINO A DISOSTRUZIONE AVVENUTA</a:t>
            </a:r>
          </a:p>
          <a:p>
            <a:pPr algn="ctr">
              <a:lnSpc>
                <a:spcPts val="3000"/>
              </a:lnSpc>
              <a:spcBef>
                <a:spcPts val="0"/>
              </a:spcBef>
              <a:buFontTx/>
              <a:buNone/>
            </a:pPr>
            <a:r>
              <a:rPr lang="it-IT" altLang="it-IT" sz="36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FINO A BAMBINO INCOSCIENTE</a:t>
            </a:r>
          </a:p>
        </p:txBody>
      </p:sp>
      <p:sp>
        <p:nvSpPr>
          <p:cNvPr id="10" name="Triangolo 9">
            <a:extLst>
              <a:ext uri="{FF2B5EF4-FFF2-40B4-BE49-F238E27FC236}">
                <a16:creationId xmlns:a16="http://schemas.microsoft.com/office/drawing/2014/main" xmlns="" id="{9A596C76-85A0-CD0D-CD08-8664515CA871}"/>
              </a:ext>
            </a:extLst>
          </p:cNvPr>
          <p:cNvSpPr/>
          <p:nvPr/>
        </p:nvSpPr>
        <p:spPr bwMode="auto">
          <a:xfrm rot="10800000">
            <a:off x="4522399" y="3158444"/>
            <a:ext cx="1242204" cy="603849"/>
          </a:xfrm>
          <a:prstGeom prst="triangl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052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2D10158D-56DF-B474-A6EA-DE0CA1411B08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5411E2F-F24F-64C5-AE49-97248B627969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98208DAD-86EB-E59D-8B48-1B641A08428A}"/>
              </a:ext>
            </a:extLst>
          </p:cNvPr>
          <p:cNvSpPr txBox="1"/>
          <p:nvPr/>
        </p:nvSpPr>
        <p:spPr>
          <a:xfrm>
            <a:off x="5042139" y="2619219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TOSSISCE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EMETTE ALCUN SUONO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SMETTE DI RESPIRARE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MANI AL COLLO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8D29DEB6-5057-EB19-2D27-1CEBD3D16143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xmlns="" id="{38EEC1C0-D128-1AF4-0496-C14DCA5DF521}"/>
              </a:ext>
            </a:extLst>
          </p:cNvPr>
          <p:cNvSpPr/>
          <p:nvPr/>
        </p:nvSpPr>
        <p:spPr bwMode="auto">
          <a:xfrm>
            <a:off x="288984" y="2709215"/>
            <a:ext cx="9709032" cy="1399855"/>
          </a:xfrm>
          <a:prstGeom prst="roundRect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117B3B1F-817A-4599-F5B4-6273105253FB}"/>
              </a:ext>
            </a:extLst>
          </p:cNvPr>
          <p:cNvSpPr txBox="1"/>
          <p:nvPr/>
        </p:nvSpPr>
        <p:spPr>
          <a:xfrm>
            <a:off x="5042139" y="2840500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4700"/>
              </a:lnSpc>
              <a:spcBef>
                <a:spcPts val="0"/>
              </a:spcBef>
              <a:buFontTx/>
              <a:buNone/>
            </a:pPr>
            <a:r>
              <a:rPr lang="it-IT" altLang="it-IT" sz="60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MANOVRA</a:t>
            </a:r>
          </a:p>
          <a:p>
            <a:pPr algn="ctr">
              <a:lnSpc>
                <a:spcPts val="4700"/>
              </a:lnSpc>
              <a:spcBef>
                <a:spcPts val="0"/>
              </a:spcBef>
              <a:buFontTx/>
              <a:buNone/>
            </a:pPr>
            <a:r>
              <a:rPr lang="it-IT" altLang="it-IT" sz="60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HEIMLICH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B7A04F5C-BFA3-E6F0-763A-C15EB368E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2" t="24201" r="34923" b="5255"/>
          <a:stretch/>
        </p:blipFill>
        <p:spPr bwMode="auto">
          <a:xfrm>
            <a:off x="288984" y="1573638"/>
            <a:ext cx="4472797" cy="447279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DE5EFFD3-B1F2-12F6-86C1-501DCB049B5B}"/>
              </a:ext>
            </a:extLst>
          </p:cNvPr>
          <p:cNvSpPr txBox="1"/>
          <p:nvPr/>
        </p:nvSpPr>
        <p:spPr>
          <a:xfrm>
            <a:off x="5042139" y="1691067"/>
            <a:ext cx="4675518" cy="44858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ADULTO COSCIENTE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638F6461-7260-C8E0-D611-836B39C0F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saturation sat="222000"/>
                    </a14:imgEffect>
                    <a14:imgEffect>
                      <a14:brightnessContrast bright="9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91" t="31377" r="-1910" b="9383"/>
          <a:stretch/>
        </p:blipFill>
        <p:spPr bwMode="auto">
          <a:xfrm>
            <a:off x="2765694" y="1306119"/>
            <a:ext cx="2503917" cy="250391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solidFill>
            <a:srgbClr val="E3E3E3"/>
          </a:solidFill>
        </p:spPr>
      </p:pic>
    </p:spTree>
    <p:extLst>
      <p:ext uri="{BB962C8B-B14F-4D97-AF65-F5344CB8AC3E}">
        <p14:creationId xmlns:p14="http://schemas.microsoft.com/office/powerpoint/2010/main" val="1642022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2D10158D-56DF-B474-A6EA-DE0CA1411B08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5411E2F-F24F-64C5-AE49-97248B627969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98208DAD-86EB-E59D-8B48-1B641A08428A}"/>
              </a:ext>
            </a:extLst>
          </p:cNvPr>
          <p:cNvSpPr txBox="1"/>
          <p:nvPr/>
        </p:nvSpPr>
        <p:spPr>
          <a:xfrm>
            <a:off x="5042139" y="2619219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TOSSISCE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EMETTE ALCUN SUONO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SMETTE DI RESPIRARE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MANI AL COLLO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8D29DEB6-5057-EB19-2D27-1CEBD3D16143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xmlns="" id="{38EEC1C0-D128-1AF4-0496-C14DCA5DF521}"/>
              </a:ext>
            </a:extLst>
          </p:cNvPr>
          <p:cNvSpPr/>
          <p:nvPr/>
        </p:nvSpPr>
        <p:spPr bwMode="auto">
          <a:xfrm>
            <a:off x="296388" y="2231132"/>
            <a:ext cx="9709032" cy="3453676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B7A04F5C-BFA3-E6F0-763A-C15EB368E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2" t="24201" r="34923" b="5255"/>
          <a:stretch/>
        </p:blipFill>
        <p:spPr bwMode="auto">
          <a:xfrm>
            <a:off x="288984" y="1573638"/>
            <a:ext cx="4472797" cy="447279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DE5EFFD3-B1F2-12F6-86C1-501DCB049B5B}"/>
              </a:ext>
            </a:extLst>
          </p:cNvPr>
          <p:cNvSpPr txBox="1"/>
          <p:nvPr/>
        </p:nvSpPr>
        <p:spPr>
          <a:xfrm>
            <a:off x="5042139" y="1691067"/>
            <a:ext cx="4675518" cy="44858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ADULTO COSCIENTE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638F6461-7260-C8E0-D611-836B39C0F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saturation sat="222000"/>
                    </a14:imgEffect>
                    <a14:imgEffect>
                      <a14:brightnessContrast bright="9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91" t="31377" r="-1910" b="9383"/>
          <a:stretch/>
        </p:blipFill>
        <p:spPr bwMode="auto">
          <a:xfrm>
            <a:off x="2610163" y="1068965"/>
            <a:ext cx="2360035" cy="2360035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solidFill>
            <a:srgbClr val="E3E3E3"/>
          </a:solidFill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EE0ED476-579C-7C82-7A60-B8C9C05E4E2D}"/>
              </a:ext>
            </a:extLst>
          </p:cNvPr>
          <p:cNvSpPr txBox="1"/>
          <p:nvPr/>
        </p:nvSpPr>
        <p:spPr>
          <a:xfrm>
            <a:off x="5042139" y="2698787"/>
            <a:ext cx="4675518" cy="264066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Il soccorritore si posiziona dietro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alla vittima, con la testa di lato,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e la circonda; una mano è a pugno,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l’altra sopra.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Il pugno si posiziona sotto la base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dello sterno. Poi si effettuano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5 spinte verso l’interno e in alto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contemporaneamente, fino alla</a:t>
            </a:r>
          </a:p>
          <a:p>
            <a:pPr algn="ctr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Fuoriuscita del corpo estraneo.</a:t>
            </a:r>
          </a:p>
        </p:txBody>
      </p:sp>
    </p:spTree>
    <p:extLst>
      <p:ext uri="{BB962C8B-B14F-4D97-AF65-F5344CB8AC3E}">
        <p14:creationId xmlns:p14="http://schemas.microsoft.com/office/powerpoint/2010/main" val="2307874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2D10158D-56DF-B474-A6EA-DE0CA1411B08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5411E2F-F24F-64C5-AE49-97248B627969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98208DAD-86EB-E59D-8B48-1B641A08428A}"/>
              </a:ext>
            </a:extLst>
          </p:cNvPr>
          <p:cNvSpPr txBox="1"/>
          <p:nvPr/>
        </p:nvSpPr>
        <p:spPr>
          <a:xfrm>
            <a:off x="5042139" y="2619219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TOSSISCE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EMETTE ALCUN SUONO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SMETTE DI RESPIRARE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MANI AL COLLO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8D29DEB6-5057-EB19-2D27-1CEBD3D16143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PARZIALE E COMPLETA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xmlns="" id="{38EEC1C0-D128-1AF4-0496-C14DCA5DF521}"/>
              </a:ext>
            </a:extLst>
          </p:cNvPr>
          <p:cNvSpPr/>
          <p:nvPr/>
        </p:nvSpPr>
        <p:spPr bwMode="auto">
          <a:xfrm>
            <a:off x="296388" y="2231132"/>
            <a:ext cx="9709032" cy="3453676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B7A04F5C-BFA3-E6F0-763A-C15EB368E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2" r="21982"/>
          <a:stretch/>
        </p:blipFill>
        <p:spPr bwMode="auto">
          <a:xfrm>
            <a:off x="288984" y="1573638"/>
            <a:ext cx="4472797" cy="447279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DE5EFFD3-B1F2-12F6-86C1-501DCB049B5B}"/>
              </a:ext>
            </a:extLst>
          </p:cNvPr>
          <p:cNvSpPr txBox="1"/>
          <p:nvPr/>
        </p:nvSpPr>
        <p:spPr>
          <a:xfrm>
            <a:off x="5042139" y="1691067"/>
            <a:ext cx="4675518" cy="44858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AUTOSOCCORSO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EE0ED476-579C-7C82-7A60-B8C9C05E4E2D}"/>
              </a:ext>
            </a:extLst>
          </p:cNvPr>
          <p:cNvSpPr txBox="1"/>
          <p:nvPr/>
        </p:nvSpPr>
        <p:spPr>
          <a:xfrm>
            <a:off x="5042139" y="2389517"/>
            <a:ext cx="4869612" cy="2949935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ctr"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i="1" u="none" dirty="0">
                <a:latin typeface="Calibri" panose="020F0502020204030204" pitchFamily="34" charset="0"/>
                <a:cs typeface="Calibri" panose="020F0502020204030204" pitchFamily="34" charset="0"/>
              </a:rPr>
              <a:t>manovre se ci si trova soli</a:t>
            </a:r>
          </a:p>
          <a:p>
            <a:pPr algn="ctr"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endParaRPr lang="it-IT" altLang="it-IT" sz="2000" i="1" u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PARZIALE:	</a:t>
            </a:r>
            <a:r>
              <a:rPr lang="it-IT" altLang="it-IT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cercare di tossire</a:t>
            </a: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	NON FARE ALTRO</a:t>
            </a: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endParaRPr lang="it-IT" altLang="it-IT" sz="2000" u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COMPLETA:	</a:t>
            </a:r>
            <a:r>
              <a:rPr lang="it-IT" altLang="it-IT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effettuare la manovra di </a:t>
            </a:r>
            <a:r>
              <a:rPr lang="it-IT" altLang="it-IT" sz="2000" u="none" dirty="0" err="1">
                <a:latin typeface="Calibri" panose="020F0502020204030204" pitchFamily="34" charset="0"/>
                <a:cs typeface="Calibri" panose="020F0502020204030204" pitchFamily="34" charset="0"/>
              </a:rPr>
              <a:t>Heimlich</a:t>
            </a:r>
            <a:endParaRPr lang="it-IT" altLang="it-IT" sz="2000" u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	su se stessi</a:t>
            </a: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	usare lo spigolo o il bordo</a:t>
            </a: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	di un tavolo o la spalliera</a:t>
            </a: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	di una sedia per comprimere</a:t>
            </a: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	sotto la base dello sterno</a:t>
            </a: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endParaRPr lang="it-IT" altLang="it-IT" sz="2000" u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878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2D10158D-56DF-B474-A6EA-DE0CA1411B08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5411E2F-F24F-64C5-AE49-97248B627969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98208DAD-86EB-E59D-8B48-1B641A08428A}"/>
              </a:ext>
            </a:extLst>
          </p:cNvPr>
          <p:cNvSpPr txBox="1"/>
          <p:nvPr/>
        </p:nvSpPr>
        <p:spPr>
          <a:xfrm>
            <a:off x="5042139" y="2619219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TOSSISCE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EMETTE ALCUN SUONO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SMETTE DI RESPIRARE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MANI AL COLLO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8D29DEB6-5057-EB19-2D27-1CEBD3D16143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B7A04F5C-BFA3-E6F0-763A-C15EB368E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1" t="12388" r="12706" b="5057"/>
          <a:stretch/>
        </p:blipFill>
        <p:spPr bwMode="auto">
          <a:xfrm>
            <a:off x="250579" y="2418648"/>
            <a:ext cx="4044964" cy="4044964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DE5EFFD3-B1F2-12F6-86C1-501DCB049B5B}"/>
              </a:ext>
            </a:extLst>
          </p:cNvPr>
          <p:cNvSpPr txBox="1"/>
          <p:nvPr/>
        </p:nvSpPr>
        <p:spPr>
          <a:xfrm>
            <a:off x="2135038" y="1400591"/>
            <a:ext cx="6016925" cy="44858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LATTANTE E BAMBINO INCOSCIENTE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EE0ED476-579C-7C82-7A60-B8C9C05E4E2D}"/>
              </a:ext>
            </a:extLst>
          </p:cNvPr>
          <p:cNvSpPr txBox="1"/>
          <p:nvPr/>
        </p:nvSpPr>
        <p:spPr>
          <a:xfrm>
            <a:off x="319177" y="1811679"/>
            <a:ext cx="9592574" cy="879764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ctr"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Inizia protocollo RCP per essere parte attiva in caso di bisogno.</a:t>
            </a:r>
          </a:p>
          <a:p>
            <a:pPr algn="ctr"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Ostruzione completa e arresto possono essere contrastati ed è possibile ridare la vita </a:t>
            </a:r>
          </a:p>
          <a:p>
            <a:pPr algn="ctr"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a un bambino se ci si è </a:t>
            </a:r>
          </a:p>
          <a:p>
            <a:pPr algn="ctr"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adeguatamente formati.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3E84581D-54B2-D5F2-08DE-9BE07358B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" t="5491" r="36406" b="11115"/>
          <a:stretch/>
        </p:blipFill>
        <p:spPr bwMode="auto">
          <a:xfrm>
            <a:off x="5991459" y="2418648"/>
            <a:ext cx="4044964" cy="4044964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696680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2D10158D-56DF-B474-A6EA-DE0CA1411B08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5411E2F-F24F-64C5-AE49-97248B627969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8D29DEB6-5057-EB19-2D27-1CEBD3D16143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251999" tIns="0" rIns="0" bIns="0" anchor="ctr">
            <a:noAutofit/>
          </a:bodyPr>
          <a:lstStyle/>
          <a:p>
            <a:pPr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INTERVENTO IMMEDIATO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EE0ED476-579C-7C82-7A60-B8C9C05E4E2D}"/>
              </a:ext>
            </a:extLst>
          </p:cNvPr>
          <p:cNvSpPr txBox="1"/>
          <p:nvPr/>
        </p:nvSpPr>
        <p:spPr>
          <a:xfrm>
            <a:off x="319177" y="1375914"/>
            <a:ext cx="3588589" cy="948906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b="1" u="none" dirty="0">
                <a:solidFill>
                  <a:srgbClr val="F793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MINUTI:	inizio del danno 	cerebrale</a:t>
            </a: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b="1" u="none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MINUTI:	morte cerebrale</a:t>
            </a:r>
          </a:p>
        </p:txBody>
      </p:sp>
      <p:pic>
        <p:nvPicPr>
          <p:cNvPr id="8" name="Immagine 7" descr="Immagine che contiene orologio, cerchio, design&#10;&#10;Descrizione generata automaticamente">
            <a:extLst>
              <a:ext uri="{FF2B5EF4-FFF2-40B4-BE49-F238E27FC236}">
                <a16:creationId xmlns:a16="http://schemas.microsoft.com/office/drawing/2014/main" xmlns="" id="{D5C3FF4C-8912-EA44-2CEE-259F1C4BA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432" y="-379563"/>
            <a:ext cx="7237563" cy="723756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BDB58EE3-C1F4-B4E9-755B-18D95A74CD24}"/>
              </a:ext>
            </a:extLst>
          </p:cNvPr>
          <p:cNvSpPr txBox="1"/>
          <p:nvPr/>
        </p:nvSpPr>
        <p:spPr>
          <a:xfrm>
            <a:off x="319177" y="3011013"/>
            <a:ext cx="3588589" cy="148334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Ogni minuto la sopravvivenza si riduce del 10-12%</a:t>
            </a: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endParaRPr lang="it-IT" altLang="it-IT" sz="2000" u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Con il solo intervento del 112 la sopravvivenza è dell’1+15%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4384DC1C-5884-878E-B343-CA08671CCBB9}"/>
              </a:ext>
            </a:extLst>
          </p:cNvPr>
          <p:cNvSpPr txBox="1"/>
          <p:nvPr/>
        </p:nvSpPr>
        <p:spPr>
          <a:xfrm>
            <a:off x="1" y="2458529"/>
            <a:ext cx="3586432" cy="448574"/>
          </a:xfrm>
          <a:prstGeom prst="rect">
            <a:avLst/>
          </a:prstGeom>
          <a:solidFill>
            <a:srgbClr val="ED1C24"/>
          </a:solidFill>
        </p:spPr>
        <p:txBody>
          <a:bodyPr wrap="none" lIns="251999" tIns="0" rIns="0" bIns="0" anchor="b">
            <a:noAutofit/>
          </a:bodyPr>
          <a:lstStyle/>
          <a:p>
            <a:pPr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ASSENZA DI RCP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B4181410-4316-692F-A501-18A7C4DC0559}"/>
              </a:ext>
            </a:extLst>
          </p:cNvPr>
          <p:cNvSpPr txBox="1"/>
          <p:nvPr/>
        </p:nvSpPr>
        <p:spPr>
          <a:xfrm>
            <a:off x="319177" y="5081352"/>
            <a:ext cx="3588589" cy="148334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TRIPLICA il tempo di sopravvivenza</a:t>
            </a: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endParaRPr lang="it-IT" altLang="it-IT" sz="2000" u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Con l’utilizzo del DAE può portare la sopravvivenza al 75%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72E13273-5821-ED76-6DA9-F49496152184}"/>
              </a:ext>
            </a:extLst>
          </p:cNvPr>
          <p:cNvSpPr txBox="1"/>
          <p:nvPr/>
        </p:nvSpPr>
        <p:spPr>
          <a:xfrm>
            <a:off x="1" y="4528868"/>
            <a:ext cx="3586432" cy="448574"/>
          </a:xfrm>
          <a:prstGeom prst="rect">
            <a:avLst/>
          </a:prstGeom>
          <a:solidFill>
            <a:srgbClr val="ED1C24"/>
          </a:solidFill>
        </p:spPr>
        <p:txBody>
          <a:bodyPr wrap="none" lIns="251999" tIns="0" rIns="0" bIns="0" anchor="b">
            <a:noAutofit/>
          </a:bodyPr>
          <a:lstStyle/>
          <a:p>
            <a:pPr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RCP PRECOCE</a:t>
            </a:r>
          </a:p>
        </p:txBody>
      </p:sp>
    </p:spTree>
    <p:extLst>
      <p:ext uri="{BB962C8B-B14F-4D97-AF65-F5344CB8AC3E}">
        <p14:creationId xmlns:p14="http://schemas.microsoft.com/office/powerpoint/2010/main" val="40021313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linea, Carattere&#10;&#10;Descrizione generata automaticamente">
            <a:extLst>
              <a:ext uri="{FF2B5EF4-FFF2-40B4-BE49-F238E27FC236}">
                <a16:creationId xmlns:a16="http://schemas.microsoft.com/office/drawing/2014/main" xmlns="" id="{D2A1C584-A01E-FDFD-1E3E-9583393EB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14" y="0"/>
            <a:ext cx="9238891" cy="614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82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2D10158D-56DF-B474-A6EA-DE0CA1411B08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5411E2F-F24F-64C5-AE49-97248B627969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98208DAD-86EB-E59D-8B48-1B641A08428A}"/>
              </a:ext>
            </a:extLst>
          </p:cNvPr>
          <p:cNvSpPr txBox="1"/>
          <p:nvPr/>
        </p:nvSpPr>
        <p:spPr>
          <a:xfrm>
            <a:off x="5042139" y="2619219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TOSSISCE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EMETTE ALCUN SUONO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SMETTE DI RESPIRARE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MANI AL COLLO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8D29DEB6-5057-EB19-2D27-1CEBD3D16143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DE5EFFD3-B1F2-12F6-86C1-501DCB049B5B}"/>
              </a:ext>
            </a:extLst>
          </p:cNvPr>
          <p:cNvSpPr txBox="1"/>
          <p:nvPr/>
        </p:nvSpPr>
        <p:spPr>
          <a:xfrm>
            <a:off x="2135038" y="1400591"/>
            <a:ext cx="6016925" cy="44858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ADULTO INCOSCIENTE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EE0ED476-579C-7C82-7A60-B8C9C05E4E2D}"/>
              </a:ext>
            </a:extLst>
          </p:cNvPr>
          <p:cNvSpPr txBox="1"/>
          <p:nvPr/>
        </p:nvSpPr>
        <p:spPr>
          <a:xfrm>
            <a:off x="5042139" y="2019309"/>
            <a:ext cx="4869611" cy="3441808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Inizia protocollo RCP</a:t>
            </a: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per essere parte attiva in caso di bisogno.</a:t>
            </a: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endParaRPr lang="it-IT" altLang="it-IT" sz="2000" u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Ostruzione completa e arresto possono essere contrastati ed è possibile ridare la vita</a:t>
            </a: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A un adulto se ci si è adeguatamente formati.</a:t>
            </a: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endParaRPr lang="it-IT" altLang="it-IT" sz="2000" u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CB08B494-BBDF-01D6-9287-351DDC6D8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8" r="13028" b="8856"/>
          <a:stretch/>
        </p:blipFill>
        <p:spPr bwMode="auto">
          <a:xfrm>
            <a:off x="288984" y="1717675"/>
            <a:ext cx="4472797" cy="447279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3377564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2D10158D-56DF-B474-A6EA-DE0CA1411B08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5411E2F-F24F-64C5-AE49-97248B627969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98208DAD-86EB-E59D-8B48-1B641A08428A}"/>
              </a:ext>
            </a:extLst>
          </p:cNvPr>
          <p:cNvSpPr txBox="1"/>
          <p:nvPr/>
        </p:nvSpPr>
        <p:spPr>
          <a:xfrm>
            <a:off x="5042139" y="2619219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TOSSISCE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EMETTE ALCUN SUONO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SMETTE DI RESPIRARE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MANI AL COLLO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8D29DEB6-5057-EB19-2D27-1CEBD3D16143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BLS PEDIATRICO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EE0ED476-579C-7C82-7A60-B8C9C05E4E2D}"/>
              </a:ext>
            </a:extLst>
          </p:cNvPr>
          <p:cNvSpPr txBox="1"/>
          <p:nvPr/>
        </p:nvSpPr>
        <p:spPr>
          <a:xfrm>
            <a:off x="5042139" y="2019309"/>
            <a:ext cx="4869611" cy="3441808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LA RCP (Rianimazione Cardio Polmonare) garantisce </a:t>
            </a:r>
            <a:r>
              <a:rPr lang="it-IT" altLang="it-IT" sz="20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un’OSSIGENAZIONE D’EMERGENZA</a:t>
            </a: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ritardando il rischio di </a:t>
            </a:r>
            <a:r>
              <a:rPr lang="it-IT" altLang="it-IT" sz="20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DANNO ANOSSICO CEREBRALE.</a:t>
            </a: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endParaRPr lang="it-IT" altLang="it-IT" sz="2000" u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In età pediatrica può evitare che un arresto respiratorio evolva in arresto cardiaco.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CB08B494-BBDF-01D6-9287-351DDC6D8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5" r="1517"/>
          <a:stretch/>
        </p:blipFill>
        <p:spPr bwMode="auto">
          <a:xfrm>
            <a:off x="288984" y="1717675"/>
            <a:ext cx="4472797" cy="447279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88D5CB79-040D-1674-C8D0-4917785C1098}"/>
              </a:ext>
            </a:extLst>
          </p:cNvPr>
          <p:cNvSpPr txBox="1"/>
          <p:nvPr/>
        </p:nvSpPr>
        <p:spPr>
          <a:xfrm>
            <a:off x="5042139" y="1771435"/>
            <a:ext cx="5029200" cy="44858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RCP PRECOCE</a:t>
            </a:r>
          </a:p>
        </p:txBody>
      </p:sp>
    </p:spTree>
    <p:extLst>
      <p:ext uri="{BB962C8B-B14F-4D97-AF65-F5344CB8AC3E}">
        <p14:creationId xmlns:p14="http://schemas.microsoft.com/office/powerpoint/2010/main" val="2763590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20DA9514-449F-5447-93F5-B45D857313D7}"/>
              </a:ext>
            </a:extLst>
          </p:cNvPr>
          <p:cNvSpPr txBox="1"/>
          <p:nvPr/>
        </p:nvSpPr>
        <p:spPr>
          <a:xfrm>
            <a:off x="333512" y="777061"/>
            <a:ext cx="4177528" cy="4663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sz="4400" b="1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PERCHÉ?</a:t>
            </a:r>
            <a:endParaRPr lang="it-IT" altLang="it-IT" sz="4400" i="1" u="none" dirty="0">
              <a:solidFill>
                <a:srgbClr val="09A0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0CDCF7CD-9B77-AC48-3320-FF3C3876667E}"/>
              </a:ext>
            </a:extLst>
          </p:cNvPr>
          <p:cNvSpPr txBox="1"/>
          <p:nvPr/>
        </p:nvSpPr>
        <p:spPr>
          <a:xfrm>
            <a:off x="0" y="1338697"/>
            <a:ext cx="10301808" cy="3662219"/>
          </a:xfrm>
          <a:prstGeom prst="rect">
            <a:avLst/>
          </a:prstGeom>
          <a:solidFill>
            <a:srgbClr val="09A05A"/>
          </a:solidFill>
        </p:spPr>
        <p:txBody>
          <a:bodyPr wrap="none" lIns="288000" tIns="0" rIns="0" bIns="0" anchor="ctr">
            <a:noAutofit/>
          </a:bodyPr>
          <a:lstStyle/>
          <a:p>
            <a:pPr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Italia, escludendo</a:t>
            </a:r>
          </a:p>
          <a:p>
            <a:pPr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personale sanitario,</a:t>
            </a:r>
          </a:p>
          <a:p>
            <a:pPr>
              <a:lnSpc>
                <a:spcPts val="4400"/>
              </a:lnSpc>
              <a:spcBef>
                <a:spcPct val="0"/>
              </a:spcBef>
              <a:buFontTx/>
              <a:buNone/>
            </a:pPr>
            <a:r>
              <a:rPr lang="it-IT" altLang="it-IT" sz="4400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meno dell’1%</a:t>
            </a:r>
          </a:p>
          <a:p>
            <a:pPr>
              <a:lnSpc>
                <a:spcPts val="4400"/>
              </a:lnSpc>
              <a:spcBef>
                <a:spcPct val="0"/>
              </a:spcBef>
              <a:buFontTx/>
              <a:buNone/>
            </a:pPr>
            <a:r>
              <a:rPr lang="it-IT" altLang="it-IT" sz="4400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della popolazione</a:t>
            </a:r>
          </a:p>
          <a:p>
            <a:pPr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conosce come liberare</a:t>
            </a:r>
          </a:p>
          <a:p>
            <a:pPr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vie aeree di un bambino</a:t>
            </a:r>
          </a:p>
          <a:p>
            <a:pPr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un corpo estraneo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F2F9D21E-2ECE-980D-FE02-7744C1A93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2465" y="-4609"/>
            <a:ext cx="2927708" cy="3388631"/>
          </a:xfrm>
          <a:prstGeom prst="rect">
            <a:avLst/>
          </a:prstGeom>
        </p:spPr>
      </p:pic>
      <p:pic>
        <p:nvPicPr>
          <p:cNvPr id="8" name="Immagine 7" descr="Immagine che contiene bandiera, Bandiera degli Stati Uniti, Giorno della bandiera (USA), simbolo&#10;&#10;Descrizione generata automaticamente">
            <a:extLst>
              <a:ext uri="{FF2B5EF4-FFF2-40B4-BE49-F238E27FC236}">
                <a16:creationId xmlns:a16="http://schemas.microsoft.com/office/drawing/2014/main" xmlns="" id="{173B8F8C-0D1E-7A49-6C5F-421A554FE7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26" y="173937"/>
            <a:ext cx="3752933" cy="2410903"/>
          </a:xfrm>
          <a:prstGeom prst="rect">
            <a:avLst/>
          </a:prstGeom>
        </p:spPr>
      </p:pic>
      <p:sp>
        <p:nvSpPr>
          <p:cNvPr id="18" name="Ovale 17">
            <a:extLst>
              <a:ext uri="{FF2B5EF4-FFF2-40B4-BE49-F238E27FC236}">
                <a16:creationId xmlns:a16="http://schemas.microsoft.com/office/drawing/2014/main" xmlns="" id="{F12D60A0-25C0-7C00-1E74-E15AE0439E46}"/>
              </a:ext>
            </a:extLst>
          </p:cNvPr>
          <p:cNvSpPr/>
          <p:nvPr/>
        </p:nvSpPr>
        <p:spPr bwMode="auto">
          <a:xfrm>
            <a:off x="5268154" y="3530996"/>
            <a:ext cx="1213614" cy="1213614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28A5DBB2-849A-E7BC-1432-DB3320EA6387}"/>
              </a:ext>
            </a:extLst>
          </p:cNvPr>
          <p:cNvSpPr txBox="1"/>
          <p:nvPr/>
        </p:nvSpPr>
        <p:spPr>
          <a:xfrm>
            <a:off x="5188277" y="4027770"/>
            <a:ext cx="1373368" cy="4663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sz="4400" b="1" u="none" dirty="0">
                <a:solidFill>
                  <a:srgbClr val="003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&lt;1%</a:t>
            </a:r>
            <a:endParaRPr lang="it-IT" altLang="it-IT" sz="4400" i="1" u="none" dirty="0">
              <a:solidFill>
                <a:srgbClr val="0033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xmlns="" id="{5D345095-F6F4-3E18-2F41-CA0F3A8E393E}"/>
              </a:ext>
            </a:extLst>
          </p:cNvPr>
          <p:cNvSpPr/>
          <p:nvPr/>
        </p:nvSpPr>
        <p:spPr bwMode="auto">
          <a:xfrm>
            <a:off x="7976849" y="3530996"/>
            <a:ext cx="1213614" cy="1213614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46A7E1A1-7BFD-F32D-5BA5-16C755077F90}"/>
              </a:ext>
            </a:extLst>
          </p:cNvPr>
          <p:cNvSpPr txBox="1"/>
          <p:nvPr/>
        </p:nvSpPr>
        <p:spPr>
          <a:xfrm>
            <a:off x="7753838" y="4027770"/>
            <a:ext cx="1659636" cy="4663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sz="4400" b="1" u="none" dirty="0">
                <a:solidFill>
                  <a:srgbClr val="003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57%</a:t>
            </a:r>
            <a:endParaRPr lang="it-IT" altLang="it-IT" sz="4400" i="1" u="none" dirty="0">
              <a:solidFill>
                <a:srgbClr val="0033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xmlns="" id="{C4E67642-F12E-675A-CC1E-0748A4C31762}"/>
              </a:ext>
            </a:extLst>
          </p:cNvPr>
          <p:cNvCxnSpPr>
            <a:cxnSpLocks/>
          </p:cNvCxnSpPr>
          <p:nvPr/>
        </p:nvCxnSpPr>
        <p:spPr bwMode="auto">
          <a:xfrm>
            <a:off x="8600908" y="2058806"/>
            <a:ext cx="0" cy="14721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xmlns="" id="{6278317C-2A77-C427-2BD7-B56F3E4A1FE4}"/>
              </a:ext>
            </a:extLst>
          </p:cNvPr>
          <p:cNvCxnSpPr>
            <a:cxnSpLocks/>
          </p:cNvCxnSpPr>
          <p:nvPr/>
        </p:nvCxnSpPr>
        <p:spPr bwMode="auto">
          <a:xfrm>
            <a:off x="5900840" y="2058806"/>
            <a:ext cx="0" cy="14721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015412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persona, tagliare, torta di compleanno, interno&#10;&#10;Descrizione generata automaticamente">
            <a:extLst>
              <a:ext uri="{FF2B5EF4-FFF2-40B4-BE49-F238E27FC236}">
                <a16:creationId xmlns:a16="http://schemas.microsoft.com/office/drawing/2014/main" xmlns="" id="{84282307-3632-51BE-2654-D8B0ACC5C3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6" t="36278" r="35515" b="25287"/>
          <a:stretch/>
        </p:blipFill>
        <p:spPr>
          <a:xfrm>
            <a:off x="0" y="0"/>
            <a:ext cx="10305436" cy="6858000"/>
          </a:xfrm>
          <a:prstGeom prst="rect">
            <a:avLst/>
          </a:prstGeom>
        </p:spPr>
      </p:pic>
      <p:sp>
        <p:nvSpPr>
          <p:cNvPr id="15" name="CasellaDiTesto 5">
            <a:extLst>
              <a:ext uri="{FF2B5EF4-FFF2-40B4-BE49-F238E27FC236}">
                <a16:creationId xmlns:a16="http://schemas.microsoft.com/office/drawing/2014/main" xmlns="" id="{F0C5A338-B612-1676-068B-511417A64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3660" y="6526050"/>
            <a:ext cx="36031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000" b="0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Coordinatore Nazionale 2023-2024: dr. Dario Angiolini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000" b="0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Slides realizzate dal dr. Gianfranco Nassisi</a:t>
            </a:r>
            <a:endParaRPr lang="it-IT" altLang="it-IT" sz="800" b="0" u="none" dirty="0">
              <a:solidFill>
                <a:srgbClr val="09A0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8ADC2C68-A814-F071-610F-152F6C12EA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6700" y="6248400"/>
            <a:ext cx="1673600" cy="560398"/>
          </a:xfrm>
          <a:prstGeom prst="rect">
            <a:avLst/>
          </a:prstGeom>
        </p:spPr>
      </p:pic>
      <p:cxnSp>
        <p:nvCxnSpPr>
          <p:cNvPr id="17" name="Connettore 1 16">
            <a:extLst>
              <a:ext uri="{FF2B5EF4-FFF2-40B4-BE49-F238E27FC236}">
                <a16:creationId xmlns:a16="http://schemas.microsoft.com/office/drawing/2014/main" xmlns="" id="{9ACCA8F5-B1BC-83E8-84D9-F0859415A470}"/>
              </a:ext>
            </a:extLst>
          </p:cNvPr>
          <p:cNvCxnSpPr>
            <a:cxnSpLocks/>
          </p:cNvCxnSpPr>
          <p:nvPr/>
        </p:nvCxnSpPr>
        <p:spPr bwMode="auto">
          <a:xfrm>
            <a:off x="0" y="6504553"/>
            <a:ext cx="37033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9A0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xmlns="" id="{1A4882CD-0BCC-2A6D-A3C7-A95D06C3BCB1}"/>
              </a:ext>
            </a:extLst>
          </p:cNvPr>
          <p:cNvCxnSpPr>
            <a:cxnSpLocks/>
          </p:cNvCxnSpPr>
          <p:nvPr/>
        </p:nvCxnSpPr>
        <p:spPr bwMode="auto">
          <a:xfrm>
            <a:off x="6583660" y="6504553"/>
            <a:ext cx="37033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9A0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970C6793-C536-A653-1999-ECE471958C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22" y="6522911"/>
            <a:ext cx="1514885" cy="35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104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2D10158D-56DF-B474-A6EA-DE0CA1411B08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5411E2F-F24F-64C5-AE49-97248B627969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98208DAD-86EB-E59D-8B48-1B641A08428A}"/>
              </a:ext>
            </a:extLst>
          </p:cNvPr>
          <p:cNvSpPr txBox="1"/>
          <p:nvPr/>
        </p:nvSpPr>
        <p:spPr>
          <a:xfrm>
            <a:off x="5042139" y="2619219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TOSSISCE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EMETTE ALCUN SUONO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SMETTE DI RESPIRARE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MANI AL COLLO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8D29DEB6-5057-EB19-2D27-1CEBD3D16143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BLS PEDIATRICO E ADULTI</a:t>
            </a:r>
            <a:endParaRPr lang="it-IT" altLang="it-IT" b="1" i="1" u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xmlns="" id="{5007A044-EEB3-5D90-79FC-835CFF9E55E3}"/>
              </a:ext>
            </a:extLst>
          </p:cNvPr>
          <p:cNvSpPr/>
          <p:nvPr/>
        </p:nvSpPr>
        <p:spPr bwMode="auto">
          <a:xfrm>
            <a:off x="288984" y="1903751"/>
            <a:ext cx="9709032" cy="3867462"/>
          </a:xfrm>
          <a:prstGeom prst="roundRect">
            <a:avLst/>
          </a:prstGeom>
          <a:solidFill>
            <a:srgbClr val="FF0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E0146F09-DBF5-6A9E-76E8-77C54EA8E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r="16687"/>
          <a:stretch/>
        </p:blipFill>
        <p:spPr bwMode="auto">
          <a:xfrm>
            <a:off x="288984" y="1573638"/>
            <a:ext cx="4472797" cy="4472797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EE0ED476-579C-7C82-7A60-B8C9C05E4E2D}"/>
              </a:ext>
            </a:extLst>
          </p:cNvPr>
          <p:cNvSpPr txBox="1"/>
          <p:nvPr/>
        </p:nvSpPr>
        <p:spPr>
          <a:xfrm>
            <a:off x="4761781" y="2089132"/>
            <a:ext cx="4955876" cy="3441808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garantire un massaggio cardiaco</a:t>
            </a: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qualità, è importante</a:t>
            </a: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COMPRIMERE IL TORACE FINO</a:t>
            </a:r>
            <a:br>
              <a:rPr lang="it-IT" altLang="it-IT" sz="20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20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 ABBASSARLO DI CIRCA 5 CENTIMETRI</a:t>
            </a: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permettere la sua completa </a:t>
            </a:r>
            <a:r>
              <a:rPr lang="it-IT" altLang="it-IT" sz="2000" b="1" u="non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riespansione</a:t>
            </a:r>
            <a:r>
              <a:rPr lang="it-IT" altLang="it-IT" sz="20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dopo ogni compressione mantenendo</a:t>
            </a: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 velocità adeguata (circa 100 - 120 compressioni/minuto).</a:t>
            </a: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endParaRPr lang="it-IT" altLang="it-IT" sz="2000" b="1" u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DOPO 30 COMPRESSIONI DEL TORACE</a:t>
            </a: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EFFETTUARE 2 INSUFFLAZIONI D'ARIA, </a:t>
            </a:r>
          </a:p>
          <a:p>
            <a:pPr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chiudendo il naso della vittima ed estendendone il capo.</a:t>
            </a:r>
          </a:p>
        </p:txBody>
      </p:sp>
    </p:spTree>
    <p:extLst>
      <p:ext uri="{BB962C8B-B14F-4D97-AF65-F5344CB8AC3E}">
        <p14:creationId xmlns:p14="http://schemas.microsoft.com/office/powerpoint/2010/main" val="18467976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2D10158D-56DF-B474-A6EA-DE0CA1411B08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5411E2F-F24F-64C5-AE49-97248B627969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98208DAD-86EB-E59D-8B48-1B641A08428A}"/>
              </a:ext>
            </a:extLst>
          </p:cNvPr>
          <p:cNvSpPr txBox="1"/>
          <p:nvPr/>
        </p:nvSpPr>
        <p:spPr>
          <a:xfrm>
            <a:off x="5042139" y="2619219"/>
            <a:ext cx="4675518" cy="13348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TOSSISCE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EMETTE ALCUN SUONO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SMETTE DI RESPIRARE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MANI AL COLLO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8D29DEB6-5057-EB19-2D27-1CEBD3D16143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BLS NELL’ADULTO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B7A04F5C-BFA3-E6F0-763A-C15EB368E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25942" r="29109" b="1240"/>
          <a:stretch/>
        </p:blipFill>
        <p:spPr bwMode="auto">
          <a:xfrm>
            <a:off x="179593" y="415654"/>
            <a:ext cx="4044964" cy="4044964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DE5EFFD3-B1F2-12F6-86C1-501DCB049B5B}"/>
              </a:ext>
            </a:extLst>
          </p:cNvPr>
          <p:cNvSpPr txBox="1"/>
          <p:nvPr/>
        </p:nvSpPr>
        <p:spPr>
          <a:xfrm>
            <a:off x="273865" y="4460618"/>
            <a:ext cx="3856421" cy="44858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APERTURA VIE AEREE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EE0ED476-579C-7C82-7A60-B8C9C05E4E2D}"/>
              </a:ext>
            </a:extLst>
          </p:cNvPr>
          <p:cNvSpPr txBox="1"/>
          <p:nvPr/>
        </p:nvSpPr>
        <p:spPr>
          <a:xfrm>
            <a:off x="825172" y="4939930"/>
            <a:ext cx="2753807" cy="448584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ctr"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b="1" u="none" dirty="0">
                <a:latin typeface="Calibri" panose="020F0502020204030204" pitchFamily="34" charset="0"/>
                <a:cs typeface="Calibri" panose="020F0502020204030204" pitchFamily="34" charset="0"/>
              </a:rPr>
              <a:t>IPERESTENDERE IL CAPO E SOLLEVARE IL MENTO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3E84581D-54B2-D5F2-08DE-9BE07358B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t="50807" r="54117" b="442"/>
          <a:stretch/>
        </p:blipFill>
        <p:spPr bwMode="auto">
          <a:xfrm>
            <a:off x="6062443" y="415654"/>
            <a:ext cx="4044964" cy="4044964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62295A20-76AD-A5B5-2728-20DDB1697B4A}"/>
              </a:ext>
            </a:extLst>
          </p:cNvPr>
          <p:cNvSpPr txBox="1"/>
          <p:nvPr/>
        </p:nvSpPr>
        <p:spPr>
          <a:xfrm>
            <a:off x="6156715" y="4460618"/>
            <a:ext cx="3856421" cy="44858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VENTILAZIONI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98362696-2555-B975-7F54-ED9468519E8F}"/>
              </a:ext>
            </a:extLst>
          </p:cNvPr>
          <p:cNvSpPr txBox="1"/>
          <p:nvPr/>
        </p:nvSpPr>
        <p:spPr>
          <a:xfrm>
            <a:off x="4408179" y="4939930"/>
            <a:ext cx="1441188" cy="448584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ctr"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b="1" u="none" dirty="0">
                <a:latin typeface="Calibri" panose="020F0502020204030204" pitchFamily="34" charset="0"/>
                <a:cs typeface="Calibri" panose="020F0502020204030204" pitchFamily="34" charset="0"/>
              </a:rPr>
              <a:t>CHIUDERE</a:t>
            </a:r>
            <a:br>
              <a:rPr lang="it-IT" altLang="it-IT" sz="2000" b="1" u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2000" b="1" u="none" dirty="0">
                <a:latin typeface="Calibri" panose="020F0502020204030204" pitchFamily="34" charset="0"/>
                <a:cs typeface="Calibri" panose="020F0502020204030204" pitchFamily="34" charset="0"/>
              </a:rPr>
              <a:t>IL NASO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7D2F9519-0E48-3279-649B-E97C22F4EDEE}"/>
              </a:ext>
            </a:extLst>
          </p:cNvPr>
          <p:cNvSpPr txBox="1"/>
          <p:nvPr/>
        </p:nvSpPr>
        <p:spPr>
          <a:xfrm>
            <a:off x="6678566" y="4939929"/>
            <a:ext cx="2812719" cy="448583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ctr"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b="1" u="none" dirty="0">
                <a:latin typeface="Calibri" panose="020F0502020204030204" pitchFamily="34" charset="0"/>
                <a:cs typeface="Calibri" panose="020F0502020204030204" pitchFamily="34" charset="0"/>
              </a:rPr>
              <a:t>2 VENTILAZIONI </a:t>
            </a:r>
          </a:p>
          <a:p>
            <a:pPr algn="ctr"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b="1" u="none" dirty="0">
                <a:latin typeface="Calibri" panose="020F0502020204030204" pitchFamily="34" charset="0"/>
                <a:cs typeface="Calibri" panose="020F0502020204030204" pitchFamily="34" charset="0"/>
              </a:rPr>
              <a:t>DI 1 SECONDO</a:t>
            </a:r>
          </a:p>
          <a:p>
            <a:pPr algn="ctr">
              <a:lnSpc>
                <a:spcPts val="2200"/>
              </a:lnSpc>
              <a:spcBef>
                <a:spcPts val="0"/>
              </a:spcBef>
              <a:buFontTx/>
              <a:buNone/>
              <a:tabLst>
                <a:tab pos="1328738" algn="l"/>
              </a:tabLst>
            </a:pPr>
            <a:r>
              <a:rPr lang="it-IT" altLang="it-IT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(sollevamento del torace)</a:t>
            </a:r>
          </a:p>
        </p:txBody>
      </p:sp>
      <p:sp>
        <p:nvSpPr>
          <p:cNvPr id="12" name="Triangolo 11">
            <a:extLst>
              <a:ext uri="{FF2B5EF4-FFF2-40B4-BE49-F238E27FC236}">
                <a16:creationId xmlns:a16="http://schemas.microsoft.com/office/drawing/2014/main" xmlns="" id="{21F3138A-FBB6-0CDC-A887-2FFFE2E25CD9}"/>
              </a:ext>
            </a:extLst>
          </p:cNvPr>
          <p:cNvSpPr/>
          <p:nvPr/>
        </p:nvSpPr>
        <p:spPr bwMode="auto">
          <a:xfrm rot="5400000">
            <a:off x="3612133" y="4978795"/>
            <a:ext cx="762891" cy="370850"/>
          </a:xfrm>
          <a:prstGeom prst="triangle">
            <a:avLst/>
          </a:prstGeom>
          <a:solidFill>
            <a:srgbClr val="ED1C24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riangolo 12">
            <a:extLst>
              <a:ext uri="{FF2B5EF4-FFF2-40B4-BE49-F238E27FC236}">
                <a16:creationId xmlns:a16="http://schemas.microsoft.com/office/drawing/2014/main" xmlns="" id="{0CB9940C-29A0-BFA4-7167-345BFE1F380C}"/>
              </a:ext>
            </a:extLst>
          </p:cNvPr>
          <p:cNvSpPr/>
          <p:nvPr/>
        </p:nvSpPr>
        <p:spPr bwMode="auto">
          <a:xfrm rot="5400000">
            <a:off x="5882521" y="4978796"/>
            <a:ext cx="762891" cy="370850"/>
          </a:xfrm>
          <a:prstGeom prst="triangle">
            <a:avLst/>
          </a:prstGeom>
          <a:solidFill>
            <a:srgbClr val="ED1C24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3200" b="0" i="0" u="sng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DE6FFDBE-C1D4-2171-063F-12DC7F2F9ACF}"/>
              </a:ext>
            </a:extLst>
          </p:cNvPr>
          <p:cNvSpPr txBox="1"/>
          <p:nvPr/>
        </p:nvSpPr>
        <p:spPr>
          <a:xfrm>
            <a:off x="273865" y="5831181"/>
            <a:ext cx="9619643" cy="448584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1800" b="1" u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 CASO DI PROBLEMI CON LA VENTILAZIONE, CONTINUARE CON LE COMPRESSIONI TORACICHE</a:t>
            </a:r>
          </a:p>
        </p:txBody>
      </p:sp>
    </p:spTree>
    <p:extLst>
      <p:ext uri="{BB962C8B-B14F-4D97-AF65-F5344CB8AC3E}">
        <p14:creationId xmlns:p14="http://schemas.microsoft.com/office/powerpoint/2010/main" val="19126181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2D10158D-56DF-B474-A6EA-DE0CA1411B08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5411E2F-F24F-64C5-AE49-97248B627969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TOTALE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8D29DEB6-5057-EB19-2D27-1CEBD3D16143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F80242F-E81F-E767-98E2-1F49808BE2C8}"/>
              </a:ext>
            </a:extLst>
          </p:cNvPr>
          <p:cNvSpPr txBox="1"/>
          <p:nvPr/>
        </p:nvSpPr>
        <p:spPr>
          <a:xfrm>
            <a:off x="6719341" y="2166838"/>
            <a:ext cx="3237875" cy="4278933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500" i="1" u="none" dirty="0">
                <a:latin typeface="Calibri" panose="020F0502020204030204" pitchFamily="34" charset="0"/>
                <a:cs typeface="Calibri" panose="020F0502020204030204" pitchFamily="34" charset="0"/>
              </a:rPr>
              <a:t>Le piastre adesive [3]</a:t>
            </a:r>
            <a:br>
              <a:rPr lang="it-IT" altLang="it-IT" sz="2500" i="1" u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2500" i="1" u="none" dirty="0">
                <a:latin typeface="Calibri" panose="020F0502020204030204" pitchFamily="34" charset="0"/>
                <a:cs typeface="Calibri" panose="020F0502020204030204" pitchFamily="34" charset="0"/>
              </a:rPr>
              <a:t>si applicano sul torace</a:t>
            </a:r>
            <a:br>
              <a:rPr lang="it-IT" altLang="it-IT" sz="2500" i="1" u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2500" i="1" u="none" dirty="0">
                <a:latin typeface="Calibri" panose="020F0502020204030204" pitchFamily="34" charset="0"/>
                <a:cs typeface="Calibri" panose="020F0502020204030204" pitchFamily="34" charset="0"/>
              </a:rPr>
              <a:t>del paziente in posizione </a:t>
            </a:r>
            <a:r>
              <a:rPr lang="it-IT" altLang="it-IT" sz="2500" b="1" i="1" u="none" dirty="0" err="1">
                <a:latin typeface="Calibri" panose="020F0502020204030204" pitchFamily="34" charset="0"/>
                <a:cs typeface="Calibri" panose="020F0502020204030204" pitchFamily="34" charset="0"/>
              </a:rPr>
              <a:t>sottoclavicolare</a:t>
            </a:r>
            <a:r>
              <a:rPr lang="it-IT" altLang="it-IT" sz="2500" b="1" i="1" u="none" dirty="0">
                <a:latin typeface="Calibri" panose="020F0502020204030204" pitchFamily="34" charset="0"/>
                <a:cs typeface="Calibri" panose="020F0502020204030204" pitchFamily="34" charset="0"/>
              </a:rPr>
              <a:t> destra</a:t>
            </a:r>
            <a:br>
              <a:rPr lang="it-IT" altLang="it-IT" sz="2500" b="1" i="1" u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2500" i="1" u="none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altLang="it-IT" sz="2500" b="1" i="1" u="none" dirty="0" err="1">
                <a:latin typeface="Calibri" panose="020F0502020204030204" pitchFamily="34" charset="0"/>
                <a:cs typeface="Calibri" panose="020F0502020204030204" pitchFamily="34" charset="0"/>
              </a:rPr>
              <a:t>sottoascellare</a:t>
            </a:r>
            <a:r>
              <a:rPr lang="it-IT" altLang="it-IT" sz="2500" b="1" i="1" u="none" dirty="0">
                <a:latin typeface="Calibri" panose="020F0502020204030204" pitchFamily="34" charset="0"/>
                <a:cs typeface="Calibri" panose="020F0502020204030204" pitchFamily="34" charset="0"/>
              </a:rPr>
              <a:t> sinistra</a:t>
            </a:r>
          </a:p>
          <a:p>
            <a:pPr>
              <a:lnSpc>
                <a:spcPts val="2600"/>
              </a:lnSpc>
              <a:spcBef>
                <a:spcPts val="0"/>
              </a:spcBef>
              <a:buFontTx/>
              <a:buNone/>
            </a:pPr>
            <a:endParaRPr lang="it-IT" altLang="it-IT" sz="2500" i="1" u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it-IT" altLang="it-IT" sz="2500" i="1" u="none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it-IT" altLang="it-IT" sz="2500" b="1" i="1" u="none" dirty="0">
                <a:latin typeface="Calibri" panose="020F0502020204030204" pitchFamily="34" charset="0"/>
                <a:cs typeface="Calibri" panose="020F0502020204030204" pitchFamily="34" charset="0"/>
              </a:rPr>
              <a:t>scarica elettrica</a:t>
            </a:r>
            <a:r>
              <a:rPr lang="it-IT" altLang="it-IT" sz="2500" i="1" u="none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it-IT" altLang="it-IT" sz="2500" i="1" u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2500" i="1" u="none" dirty="0" err="1">
                <a:latin typeface="Calibri" panose="020F0502020204030204" pitchFamily="34" charset="0"/>
                <a:cs typeface="Calibri" panose="020F0502020204030204" pitchFamily="34" charset="0"/>
              </a:rPr>
              <a:t>ripolarizza</a:t>
            </a:r>
            <a:r>
              <a:rPr lang="it-IT" altLang="it-IT" sz="2500" i="1" u="none" dirty="0">
                <a:latin typeface="Calibri" panose="020F0502020204030204" pitchFamily="34" charset="0"/>
                <a:cs typeface="Calibri" panose="020F0502020204030204" pitchFamily="34" charset="0"/>
              </a:rPr>
              <a:t> il sistema</a:t>
            </a:r>
            <a:br>
              <a:rPr lang="it-IT" altLang="it-IT" sz="2500" i="1" u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2500" i="1" u="none" dirty="0">
                <a:latin typeface="Calibri" panose="020F0502020204030204" pitchFamily="34" charset="0"/>
                <a:cs typeface="Calibri" panose="020F0502020204030204" pitchFamily="34" charset="0"/>
              </a:rPr>
              <a:t>di conduzione del cuore </a:t>
            </a:r>
            <a:r>
              <a:rPr lang="it-IT" altLang="it-IT" sz="2500" b="1" i="1" u="none" dirty="0">
                <a:latin typeface="Calibri" panose="020F0502020204030204" pitchFamily="34" charset="0"/>
                <a:cs typeface="Calibri" panose="020F0502020204030204" pitchFamily="34" charset="0"/>
              </a:rPr>
              <a:t>ristabilendo il ritmo naturale</a:t>
            </a:r>
          </a:p>
        </p:txBody>
      </p:sp>
      <p:pic>
        <p:nvPicPr>
          <p:cNvPr id="4" name="Immagine 3" descr="Immagine che contiene disegno, cartone animato, arte, illustrazione&#10;&#10;Descrizione generata automaticamente">
            <a:extLst>
              <a:ext uri="{FF2B5EF4-FFF2-40B4-BE49-F238E27FC236}">
                <a16:creationId xmlns:a16="http://schemas.microsoft.com/office/drawing/2014/main" xmlns="" id="{DC9DD183-4FF5-36DC-AFD2-1F25D10CDB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68" y="293300"/>
            <a:ext cx="6267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129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412A32E4-4730-AAE7-7FDA-CE7046EA1662}"/>
              </a:ext>
            </a:extLst>
          </p:cNvPr>
          <p:cNvSpPr txBox="1"/>
          <p:nvPr/>
        </p:nvSpPr>
        <p:spPr>
          <a:xfrm>
            <a:off x="6880486" y="755613"/>
            <a:ext cx="3234128" cy="4352301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C'è solo una sottile differenza.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Le vittime causate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da ustioni, 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lesioni da scoppio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e intossicazione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da fumo sono tra le 400 e le 500 l’anno.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endParaRPr lang="it-IT" altLang="it-IT" sz="2800" b="1" u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u="none" dirty="0">
                <a:latin typeface="Calibri" panose="020F0502020204030204" pitchFamily="34" charset="0"/>
                <a:cs typeface="Calibri" panose="020F0502020204030204" pitchFamily="34" charset="0"/>
              </a:rPr>
              <a:t>Quelle da arresto cardiaco sono 60.000.</a:t>
            </a:r>
          </a:p>
        </p:txBody>
      </p:sp>
      <p:pic>
        <p:nvPicPr>
          <p:cNvPr id="16" name="Immagine 15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xmlns="" id="{375FC51A-14AF-8ABA-5670-227E3550D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6" y="548870"/>
            <a:ext cx="6430780" cy="548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674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412A32E4-4730-AAE7-7FDA-CE7046EA1662}"/>
              </a:ext>
            </a:extLst>
          </p:cNvPr>
          <p:cNvSpPr txBox="1"/>
          <p:nvPr/>
        </p:nvSpPr>
        <p:spPr>
          <a:xfrm>
            <a:off x="0" y="5096656"/>
            <a:ext cx="10286999" cy="1165501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i="1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“…chiunque e dovunque può avviare le procedure di rianimazione.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b="1" i="1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Tutto ciò che occorre sono due mani”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4F167910-11F8-F6BF-4BCC-921729C66C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796" y="477197"/>
            <a:ext cx="8815408" cy="295180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F0DF3B12-D226-7EE3-37E9-2EFDE9294AA3}"/>
              </a:ext>
            </a:extLst>
          </p:cNvPr>
          <p:cNvSpPr txBox="1"/>
          <p:nvPr/>
        </p:nvSpPr>
        <p:spPr>
          <a:xfrm>
            <a:off x="0" y="3470864"/>
            <a:ext cx="10286999" cy="1165501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deve rappresentare uno stile di vita,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per essere un aiuto efficace in caso di emergenza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sz="2800" u="none" dirty="0">
                <a:latin typeface="Calibri" panose="020F0502020204030204" pitchFamily="34" charset="0"/>
                <a:cs typeface="Calibri" panose="020F0502020204030204" pitchFamily="34" charset="0"/>
              </a:rPr>
              <a:t>e anche per gestire al meglio l’aspetto psicologico dell’emergenza.</a:t>
            </a:r>
          </a:p>
        </p:txBody>
      </p:sp>
    </p:spTree>
    <p:extLst>
      <p:ext uri="{BB962C8B-B14F-4D97-AF65-F5344CB8AC3E}">
        <p14:creationId xmlns:p14="http://schemas.microsoft.com/office/powerpoint/2010/main" val="26541484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F4251C8A-4474-53BD-871F-9B09043D4877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TUTTI POSSONO FARCELA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F53C17AB-6657-0861-01FC-8F3C299860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6700" y="6248400"/>
            <a:ext cx="1673600" cy="560398"/>
          </a:xfrm>
          <a:prstGeom prst="rect">
            <a:avLst/>
          </a:prstGeom>
        </p:spPr>
      </p:pic>
      <p:pic>
        <p:nvPicPr>
          <p:cNvPr id="7" name="VID-20191015-WA0009">
            <a:hlinkClick r:id="" action="ppaction://media"/>
            <a:extLst>
              <a:ext uri="{FF2B5EF4-FFF2-40B4-BE49-F238E27FC236}">
                <a16:creationId xmlns:a16="http://schemas.microsoft.com/office/drawing/2014/main" xmlns="" id="{80705DF6-5579-8C2B-B34B-B5032EFD0B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5391" y="1362479"/>
            <a:ext cx="3211025" cy="476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8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412A32E4-4730-AAE7-7FDA-CE7046EA1662}"/>
              </a:ext>
            </a:extLst>
          </p:cNvPr>
          <p:cNvSpPr txBox="1"/>
          <p:nvPr/>
        </p:nvSpPr>
        <p:spPr>
          <a:xfrm>
            <a:off x="0" y="404735"/>
            <a:ext cx="10286999" cy="1165501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b="1" i="1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si sogna da soli è solo un sogno.</a:t>
            </a:r>
          </a:p>
          <a:p>
            <a:pPr algn="ctr">
              <a:lnSpc>
                <a:spcPts val="3400"/>
              </a:lnSpc>
              <a:spcBef>
                <a:spcPts val="0"/>
              </a:spcBef>
              <a:buFontTx/>
              <a:buNone/>
            </a:pPr>
            <a:r>
              <a:rPr lang="it-IT" altLang="it-IT" b="1" i="1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si sogna insieme, è la realtà che comincia.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4F167910-11F8-F6BF-4BCC-921729C66C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255" y="1389765"/>
            <a:ext cx="8822490" cy="29541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D39CD85-E0CC-E625-7C19-83D648B03779}"/>
              </a:ext>
            </a:extLst>
          </p:cNvPr>
          <p:cNvSpPr txBox="1"/>
          <p:nvPr/>
        </p:nvSpPr>
        <p:spPr>
          <a:xfrm>
            <a:off x="0" y="4628675"/>
            <a:ext cx="10301808" cy="1400589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it-IT" altLang="it-IT" sz="4800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Grazie per l’attenzione e…</a:t>
            </a:r>
          </a:p>
          <a:p>
            <a:pPr algn="ctr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it-IT" altLang="it-IT" sz="4800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RACCONTATELO A TUTTI!</a:t>
            </a:r>
          </a:p>
        </p:txBody>
      </p:sp>
    </p:spTree>
    <p:extLst>
      <p:ext uri="{BB962C8B-B14F-4D97-AF65-F5344CB8AC3E}">
        <p14:creationId xmlns:p14="http://schemas.microsoft.com/office/powerpoint/2010/main" val="4274835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136FDAE-31A2-C14B-E3AA-62295B4D4375}"/>
              </a:ext>
            </a:extLst>
          </p:cNvPr>
          <p:cNvSpPr txBox="1"/>
          <p:nvPr/>
        </p:nvSpPr>
        <p:spPr>
          <a:xfrm>
            <a:off x="0" y="5201731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Formazione DEVE CAMBIARE</a:t>
            </a:r>
          </a:p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COMPORTAMENTO delle persone</a:t>
            </a:r>
          </a:p>
        </p:txBody>
      </p:sp>
      <p:pic>
        <p:nvPicPr>
          <p:cNvPr id="9" name="Picture 4" descr="L'immagine può contenere: 1 persona, in piedi e spazio al chiuso">
            <a:extLst>
              <a:ext uri="{FF2B5EF4-FFF2-40B4-BE49-F238E27FC236}">
                <a16:creationId xmlns:a16="http://schemas.microsoft.com/office/drawing/2014/main" xmlns="" id="{9AB59551-2091-9180-5D30-4AB0C74C8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11635" r="-2" b="13364"/>
          <a:stretch/>
        </p:blipFill>
        <p:spPr bwMode="auto">
          <a:xfrm>
            <a:off x="5312030" y="162246"/>
            <a:ext cx="4752527" cy="4752528"/>
          </a:xfrm>
          <a:custGeom>
            <a:avLst/>
            <a:gdLst/>
            <a:ahLst/>
            <a:cxnLst/>
            <a:rect l="l" t="t" r="r" b="b"/>
            <a:pathLst>
              <a:path w="6315571" h="6315572">
                <a:moveTo>
                  <a:pt x="3157785" y="0"/>
                </a:moveTo>
                <a:cubicBezTo>
                  <a:pt x="4901782" y="0"/>
                  <a:pt x="6315571" y="1413789"/>
                  <a:pt x="6315571" y="3157786"/>
                </a:cubicBezTo>
                <a:cubicBezTo>
                  <a:pt x="6315571" y="4901783"/>
                  <a:pt x="4901782" y="6315572"/>
                  <a:pt x="3157785" y="6315572"/>
                </a:cubicBezTo>
                <a:cubicBezTo>
                  <a:pt x="1413788" y="6315572"/>
                  <a:pt x="0" y="4901783"/>
                  <a:pt x="0" y="3157786"/>
                </a:cubicBezTo>
                <a:cubicBezTo>
                  <a:pt x="0" y="1413789"/>
                  <a:pt x="1413788" y="0"/>
                  <a:pt x="3157785" y="0"/>
                </a:cubicBezTo>
                <a:close/>
              </a:path>
            </a:pathLst>
          </a:custGeom>
          <a:noFill/>
        </p:spPr>
      </p:pic>
      <p:pic>
        <p:nvPicPr>
          <p:cNvPr id="10" name="Picture 2" descr="L'immagine può contenere: una o più persone e persone sedute">
            <a:extLst>
              <a:ext uri="{FF2B5EF4-FFF2-40B4-BE49-F238E27FC236}">
                <a16:creationId xmlns:a16="http://schemas.microsoft.com/office/drawing/2014/main" xmlns="" id="{FF8E84FD-CAFD-27AA-5A39-56BA69C3AB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8140" r="1" b="6860"/>
          <a:stretch/>
        </p:blipFill>
        <p:spPr bwMode="auto">
          <a:xfrm>
            <a:off x="222444" y="162247"/>
            <a:ext cx="4752528" cy="4752528"/>
          </a:xfrm>
          <a:custGeom>
            <a:avLst/>
            <a:gdLst/>
            <a:ahLst/>
            <a:cxnLst/>
            <a:rect l="l" t="t" r="r" b="b"/>
            <a:pathLst>
              <a:path w="5518768" h="5518768">
                <a:moveTo>
                  <a:pt x="2759384" y="0"/>
                </a:moveTo>
                <a:cubicBezTo>
                  <a:pt x="4283350" y="0"/>
                  <a:pt x="5518768" y="1235418"/>
                  <a:pt x="5518768" y="2759384"/>
                </a:cubicBezTo>
                <a:cubicBezTo>
                  <a:pt x="5518768" y="4283350"/>
                  <a:pt x="4283350" y="5518768"/>
                  <a:pt x="2759384" y="5518768"/>
                </a:cubicBezTo>
                <a:cubicBezTo>
                  <a:pt x="1235418" y="5518768"/>
                  <a:pt x="0" y="4283350"/>
                  <a:pt x="0" y="2759384"/>
                </a:cubicBezTo>
                <a:cubicBezTo>
                  <a:pt x="0" y="1235418"/>
                  <a:pt x="1235418" y="0"/>
                  <a:pt x="275938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537326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136FDAE-31A2-C14B-E3AA-62295B4D4375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OSTRUZIONE DELLE VIEE AEREE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9AB59551-2091-9180-5D30-4AB0C74C8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5" r="7919"/>
          <a:stretch/>
        </p:blipFill>
        <p:spPr bwMode="auto">
          <a:xfrm>
            <a:off x="5072332" y="984645"/>
            <a:ext cx="5112995" cy="5112996"/>
          </a:xfrm>
          <a:custGeom>
            <a:avLst/>
            <a:gdLst/>
            <a:ahLst/>
            <a:cxnLst/>
            <a:rect l="l" t="t" r="r" b="b"/>
            <a:pathLst>
              <a:path w="6315571" h="6315572">
                <a:moveTo>
                  <a:pt x="3157785" y="0"/>
                </a:moveTo>
                <a:cubicBezTo>
                  <a:pt x="4901782" y="0"/>
                  <a:pt x="6315571" y="1413789"/>
                  <a:pt x="6315571" y="3157786"/>
                </a:cubicBezTo>
                <a:cubicBezTo>
                  <a:pt x="6315571" y="4901783"/>
                  <a:pt x="4901782" y="6315572"/>
                  <a:pt x="3157785" y="6315572"/>
                </a:cubicBezTo>
                <a:cubicBezTo>
                  <a:pt x="1413788" y="6315572"/>
                  <a:pt x="0" y="4901783"/>
                  <a:pt x="0" y="3157786"/>
                </a:cubicBezTo>
                <a:cubicBezTo>
                  <a:pt x="0" y="1413789"/>
                  <a:pt x="1413788" y="0"/>
                  <a:pt x="3157785" y="0"/>
                </a:cubicBezTo>
                <a:close/>
              </a:path>
            </a:pathLst>
          </a:custGeom>
          <a:noFill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87279728-11CE-2F02-00D2-2549AE603CF6}"/>
              </a:ext>
            </a:extLst>
          </p:cNvPr>
          <p:cNvSpPr txBox="1"/>
          <p:nvPr/>
        </p:nvSpPr>
        <p:spPr>
          <a:xfrm>
            <a:off x="0" y="1354348"/>
            <a:ext cx="5279366" cy="508957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ETÀ DI MASSIMA INCIDENZA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ED236392-27D6-55CB-44FD-335DB3C31A48}"/>
              </a:ext>
            </a:extLst>
          </p:cNvPr>
          <p:cNvSpPr txBox="1"/>
          <p:nvPr/>
        </p:nvSpPr>
        <p:spPr>
          <a:xfrm>
            <a:off x="0" y="2045693"/>
            <a:ext cx="5279366" cy="508957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sz="2400" u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Tipo di corpo estraneo inalato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301FC229-1A36-2DDC-C60B-F611B6010B8B}"/>
              </a:ext>
            </a:extLst>
          </p:cNvPr>
          <p:cNvSpPr txBox="1"/>
          <p:nvPr/>
        </p:nvSpPr>
        <p:spPr>
          <a:xfrm>
            <a:off x="0" y="1716657"/>
            <a:ext cx="5279366" cy="293296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sz="2000" b="1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2 mesi a 2 anni</a:t>
            </a:r>
          </a:p>
        </p:txBody>
      </p:sp>
      <p:pic>
        <p:nvPicPr>
          <p:cNvPr id="12" name="Immagine 11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xmlns="" id="{597B1996-70E3-22BD-298F-D5475E29C8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65" y="2554650"/>
            <a:ext cx="4344035" cy="372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17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24DA67CD-7C04-0175-F2DB-6D4794DCA9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 t="4583" r="-144" b="2010"/>
          <a:stretch/>
        </p:blipFill>
        <p:spPr>
          <a:xfrm>
            <a:off x="-1" y="484"/>
            <a:ext cx="10286999" cy="685751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301FC229-1A36-2DDC-C60B-F611B6010B8B}"/>
              </a:ext>
            </a:extLst>
          </p:cNvPr>
          <p:cNvSpPr txBox="1"/>
          <p:nvPr/>
        </p:nvSpPr>
        <p:spPr>
          <a:xfrm>
            <a:off x="-14808" y="5710687"/>
            <a:ext cx="10301807" cy="41406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sz="2000" b="1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Oggetti asportati chirurgicamente o recuperati dai nostri bambini</a:t>
            </a:r>
          </a:p>
        </p:txBody>
      </p:sp>
      <p:sp>
        <p:nvSpPr>
          <p:cNvPr id="8" name="CasellaDiTesto 5">
            <a:extLst>
              <a:ext uri="{FF2B5EF4-FFF2-40B4-BE49-F238E27FC236}">
                <a16:creationId xmlns:a16="http://schemas.microsoft.com/office/drawing/2014/main" xmlns="" id="{37F0BD66-7240-E31D-4087-A8475A80A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3660" y="6526050"/>
            <a:ext cx="36031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000" b="0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Coordinatore Nazionale 2023-2024: dr. Dario Angiolini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000" b="0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Slides realizzate dal dr. Gianfranco Nassisi</a:t>
            </a:r>
            <a:endParaRPr lang="it-IT" altLang="it-IT" sz="800" b="0" u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50F8F46E-1ED2-6E84-801C-4CCEB9D829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7459" y="6248400"/>
            <a:ext cx="1672081" cy="560398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xmlns="" id="{50F85AD6-070C-D054-9115-4CB2FB961B50}"/>
              </a:ext>
            </a:extLst>
          </p:cNvPr>
          <p:cNvCxnSpPr>
            <a:cxnSpLocks/>
          </p:cNvCxnSpPr>
          <p:nvPr/>
        </p:nvCxnSpPr>
        <p:spPr bwMode="auto">
          <a:xfrm>
            <a:off x="0" y="6504553"/>
            <a:ext cx="37033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xmlns="" id="{156D9780-233C-D635-C764-AEF8D07C8A26}"/>
              </a:ext>
            </a:extLst>
          </p:cNvPr>
          <p:cNvCxnSpPr>
            <a:cxnSpLocks/>
          </p:cNvCxnSpPr>
          <p:nvPr/>
        </p:nvCxnSpPr>
        <p:spPr bwMode="auto">
          <a:xfrm>
            <a:off x="6583660" y="6504553"/>
            <a:ext cx="37033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0FA7C809-D9DF-0067-038E-6D554A3DB7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69" y="6522911"/>
            <a:ext cx="1513190" cy="35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93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136FDAE-31A2-C14B-E3AA-62295B4D4375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DISOSTRUZIONE</a:t>
            </a:r>
          </a:p>
        </p:txBody>
      </p:sp>
      <p:pic>
        <p:nvPicPr>
          <p:cNvPr id="8" name="Immagine 7" descr="Immagine che contiene vestiti, calzature, sorriso, persona&#10;&#10;Descrizione generata automaticamente">
            <a:extLst>
              <a:ext uri="{FF2B5EF4-FFF2-40B4-BE49-F238E27FC236}">
                <a16:creationId xmlns:a16="http://schemas.microsoft.com/office/drawing/2014/main" xmlns="" id="{E30E1EA0-6CD8-6D36-264B-56EBAA250D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1" t="17606" r="28300" b="13459"/>
          <a:stretch/>
        </p:blipFill>
        <p:spPr>
          <a:xfrm>
            <a:off x="4306700" y="1984077"/>
            <a:ext cx="5997227" cy="487392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87279728-11CE-2F02-00D2-2549AE603CF6}"/>
              </a:ext>
            </a:extLst>
          </p:cNvPr>
          <p:cNvSpPr txBox="1"/>
          <p:nvPr/>
        </p:nvSpPr>
        <p:spPr>
          <a:xfrm>
            <a:off x="194093" y="1828801"/>
            <a:ext cx="5525219" cy="845388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0-3 ANNI</a:t>
            </a:r>
            <a:br>
              <a:rPr lang="it-IT" altLang="it-IT" b="1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b="1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L’ETÀ PIÙ A RISCHIO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F47633CF-1AE0-7110-D496-FC712E9BB4D2}"/>
              </a:ext>
            </a:extLst>
          </p:cNvPr>
          <p:cNvSpPr txBox="1"/>
          <p:nvPr/>
        </p:nvSpPr>
        <p:spPr>
          <a:xfrm>
            <a:off x="194094" y="2909978"/>
            <a:ext cx="5792638" cy="2173856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marL="457200" indent="-457200">
              <a:lnSpc>
                <a:spcPts val="3300"/>
              </a:lnSpc>
              <a:spcBef>
                <a:spcPct val="0"/>
              </a:spcBef>
              <a:buFontTx/>
              <a:buAutoNum type="arabicPeriod"/>
            </a:pPr>
            <a:r>
              <a:rPr lang="it-IT" altLang="it-IT" sz="2400" b="1" u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 AEREE CONICHE FINO ALLA PUBERTÀ</a:t>
            </a:r>
          </a:p>
          <a:p>
            <a:pPr marL="457200" indent="-457200">
              <a:lnSpc>
                <a:spcPts val="3300"/>
              </a:lnSpc>
              <a:spcBef>
                <a:spcPct val="0"/>
              </a:spcBef>
              <a:buFontTx/>
              <a:buAutoNum type="arabicPeriod"/>
            </a:pPr>
            <a:r>
              <a:rPr lang="it-IT" altLang="it-IT" sz="2400" b="1" u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INCAPACITÀ DI MASTICARE</a:t>
            </a:r>
          </a:p>
          <a:p>
            <a:pPr marL="457200" indent="-457200">
              <a:lnSpc>
                <a:spcPts val="3300"/>
              </a:lnSpc>
              <a:spcBef>
                <a:spcPct val="0"/>
              </a:spcBef>
              <a:buFontTx/>
              <a:buAutoNum type="arabicPeriod"/>
            </a:pPr>
            <a:r>
              <a:rPr lang="it-IT" altLang="it-IT" sz="2400" b="1" u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DENTIZIONE DECIDUA</a:t>
            </a:r>
          </a:p>
          <a:p>
            <a:pPr marL="457200" indent="-457200">
              <a:lnSpc>
                <a:spcPts val="3300"/>
              </a:lnSpc>
              <a:spcBef>
                <a:spcPct val="0"/>
              </a:spcBef>
              <a:buFontTx/>
              <a:buAutoNum type="arabicPeriod"/>
            </a:pPr>
            <a:r>
              <a:rPr lang="it-IT" altLang="it-IT" sz="2400" b="1" u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DEGLUTIZIONE NON EFFICIENTE</a:t>
            </a:r>
          </a:p>
          <a:p>
            <a:pPr marL="457200" indent="-457200">
              <a:lnSpc>
                <a:spcPts val="3300"/>
              </a:lnSpc>
              <a:spcBef>
                <a:spcPct val="0"/>
              </a:spcBef>
              <a:buFontTx/>
              <a:buAutoNum type="arabicPeriod"/>
            </a:pPr>
            <a:r>
              <a:rPr lang="it-IT" altLang="it-IT" sz="2400" b="1" u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INESPERIENZA DEL SOFFOCAMENTO</a:t>
            </a:r>
          </a:p>
        </p:txBody>
      </p:sp>
      <p:sp>
        <p:nvSpPr>
          <p:cNvPr id="10" name="CasellaDiTesto 5">
            <a:extLst>
              <a:ext uri="{FF2B5EF4-FFF2-40B4-BE49-F238E27FC236}">
                <a16:creationId xmlns:a16="http://schemas.microsoft.com/office/drawing/2014/main" xmlns="" id="{EE25A933-7A25-A68E-29C4-1A07F294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3660" y="6526050"/>
            <a:ext cx="36031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000" b="0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Coordinatore Nazionale 2023-2024: dr. Dario Angiolini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000" b="0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Slides realizzate dal dr. Gianfranco Nassisi</a:t>
            </a:r>
            <a:endParaRPr lang="it-IT" altLang="it-IT" sz="800" b="0" u="none" dirty="0">
              <a:solidFill>
                <a:srgbClr val="09A0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C45187D9-7E6C-5D27-7308-F849669A4A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6700" y="6248400"/>
            <a:ext cx="1673600" cy="560398"/>
          </a:xfrm>
          <a:prstGeom prst="rect">
            <a:avLst/>
          </a:prstGeom>
        </p:spPr>
      </p:pic>
      <p:cxnSp>
        <p:nvCxnSpPr>
          <p:cNvPr id="13" name="Connettore 1 12">
            <a:extLst>
              <a:ext uri="{FF2B5EF4-FFF2-40B4-BE49-F238E27FC236}">
                <a16:creationId xmlns:a16="http://schemas.microsoft.com/office/drawing/2014/main" xmlns="" id="{1F3B9A8B-56A7-B5FA-DDA3-1D158C152C0C}"/>
              </a:ext>
            </a:extLst>
          </p:cNvPr>
          <p:cNvCxnSpPr>
            <a:cxnSpLocks/>
          </p:cNvCxnSpPr>
          <p:nvPr/>
        </p:nvCxnSpPr>
        <p:spPr bwMode="auto">
          <a:xfrm>
            <a:off x="6583660" y="6504553"/>
            <a:ext cx="37033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9A0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11263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136FDAE-31A2-C14B-E3AA-62295B4D4375}"/>
              </a:ext>
            </a:extLst>
          </p:cNvPr>
          <p:cNvSpPr txBox="1"/>
          <p:nvPr/>
        </p:nvSpPr>
        <p:spPr>
          <a:xfrm>
            <a:off x="0" y="293300"/>
            <a:ext cx="10301808" cy="948906"/>
          </a:xfrm>
          <a:prstGeom prst="rect">
            <a:avLst/>
          </a:prstGeom>
          <a:solidFill>
            <a:srgbClr val="09A05A"/>
          </a:solidFill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it-IT" altLang="it-IT" b="1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ANATOMIA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87279728-11CE-2F02-00D2-2549AE603CF6}"/>
              </a:ext>
            </a:extLst>
          </p:cNvPr>
          <p:cNvSpPr txBox="1"/>
          <p:nvPr/>
        </p:nvSpPr>
        <p:spPr>
          <a:xfrm>
            <a:off x="-14807" y="1270963"/>
            <a:ext cx="10301807" cy="845388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it-IT" altLang="it-IT" sz="2800" u="none" dirty="0">
                <a:solidFill>
                  <a:srgbClr val="003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L’anatomia delle prime vie aeree del bambino</a:t>
            </a:r>
          </a:p>
          <a:p>
            <a:pPr algn="ctr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it-IT" altLang="it-IT" sz="2800" u="none" dirty="0">
                <a:solidFill>
                  <a:srgbClr val="003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favorisce l’ostruzione a causa della sua conformazione conica.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5627A2E1-B3B4-464E-8EF0-AB6E020B3446}"/>
              </a:ext>
            </a:extLst>
          </p:cNvPr>
          <p:cNvSpPr txBox="1"/>
          <p:nvPr/>
        </p:nvSpPr>
        <p:spPr>
          <a:xfrm>
            <a:off x="-14807" y="5716944"/>
            <a:ext cx="10301807" cy="63835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it-IT" altLang="it-IT" sz="2800" b="1" u="none" dirty="0">
                <a:solidFill>
                  <a:srgbClr val="09A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bambini hanno la laringe posta più in alto e fatta a imbuto.</a:t>
            </a:r>
          </a:p>
        </p:txBody>
      </p:sp>
      <p:pic>
        <p:nvPicPr>
          <p:cNvPr id="6" name="Immagine 5" descr="Immagine che contiene teschio, osso, arte&#10;&#10;Descrizione generata automaticamente">
            <a:extLst>
              <a:ext uri="{FF2B5EF4-FFF2-40B4-BE49-F238E27FC236}">
                <a16:creationId xmlns:a16="http://schemas.microsoft.com/office/drawing/2014/main" xmlns="" id="{038C60F7-1CFF-C097-4410-DABB1C12EF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029" y="1998711"/>
            <a:ext cx="6512943" cy="39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8058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C:\Programmi\Microsoft Office\Modelli\Strutture\BLUEGRAD.POT</Template>
  <TotalTime>57497</TotalTime>
  <Words>3835</Words>
  <Application>Microsoft Office PowerPoint</Application>
  <PresentationFormat>Diapositive 35 mm</PresentationFormat>
  <Paragraphs>456</Paragraphs>
  <Slides>47</Slides>
  <Notes>47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50" baseType="lpstr">
      <vt:lpstr>Calibri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Administrator</dc:creator>
  <cp:lastModifiedBy>Account Microsoft</cp:lastModifiedBy>
  <cp:revision>2398</cp:revision>
  <cp:lastPrinted>2015-02-26T02:53:33Z</cp:lastPrinted>
  <dcterms:created xsi:type="dcterms:W3CDTF">2001-02-23T09:39:53Z</dcterms:created>
  <dcterms:modified xsi:type="dcterms:W3CDTF">2023-12-04T14:32:03Z</dcterms:modified>
</cp:coreProperties>
</file>